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 id="264" r:id="rId10"/>
    <p:sldId id="265" r:id="rId11"/>
    <p:sldId id="266" r:id="rId12"/>
    <p:sldId id="267" r:id="rId13"/>
    <p:sldId id="260" r:id="rId14"/>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7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76C487-66E6-7429-DE31-BCDB2AC2A89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Y"/>
          </a:p>
        </p:txBody>
      </p:sp>
      <p:sp>
        <p:nvSpPr>
          <p:cNvPr id="3" name="Subtítulo 2">
            <a:extLst>
              <a:ext uri="{FF2B5EF4-FFF2-40B4-BE49-F238E27FC236}">
                <a16:creationId xmlns:a16="http://schemas.microsoft.com/office/drawing/2014/main" id="{9B3768B9-F9BB-7BC4-5991-9910D8F1B2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Y"/>
          </a:p>
        </p:txBody>
      </p:sp>
      <p:sp>
        <p:nvSpPr>
          <p:cNvPr id="4" name="Marcador de fecha 3">
            <a:extLst>
              <a:ext uri="{FF2B5EF4-FFF2-40B4-BE49-F238E27FC236}">
                <a16:creationId xmlns:a16="http://schemas.microsoft.com/office/drawing/2014/main" id="{9D9D9B8B-ED06-D440-8E20-BF184ABD3D97}"/>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22D8E061-7718-88B3-400D-7720F8131886}"/>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9DD9F436-478E-2D35-3C58-60CA20650E99}"/>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2620714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CD7021-8ED1-F3BC-E1D0-5D288958E79E}"/>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texto vertical 2">
            <a:extLst>
              <a:ext uri="{FF2B5EF4-FFF2-40B4-BE49-F238E27FC236}">
                <a16:creationId xmlns:a16="http://schemas.microsoft.com/office/drawing/2014/main" id="{7F31EB90-5761-B5F1-962C-1F96598F6D6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B3C6CDD3-F193-5A1C-EEBA-90A8FEB0C31B}"/>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9653E84E-539F-D805-4819-97CD2ED15CFD}"/>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8B578D1A-1DAC-1F6D-3053-4F89EDF58A6E}"/>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347149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7BD8EA5-B583-35AF-33BB-C8E8BF8879B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Y"/>
          </a:p>
        </p:txBody>
      </p:sp>
      <p:sp>
        <p:nvSpPr>
          <p:cNvPr id="3" name="Marcador de texto vertical 2">
            <a:extLst>
              <a:ext uri="{FF2B5EF4-FFF2-40B4-BE49-F238E27FC236}">
                <a16:creationId xmlns:a16="http://schemas.microsoft.com/office/drawing/2014/main" id="{855A6659-0F31-D2D7-1F5C-AB204D72099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64AE7740-81FF-E605-11C2-9CAD4BD3CBCF}"/>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ACA2618E-549D-903C-429E-9BC67D41AA13}"/>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9D3E5029-0BC8-0859-9AD8-9900DEFF495B}"/>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190188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C0D6B-D9BE-D3FF-B0E6-12C3CA375C13}"/>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DC7D33BC-651E-5FDD-C77B-0AEB681158B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5E47F75A-3D06-2DA3-6BC1-9D2CABC5C4DD}"/>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011FA1F9-C0ED-F8AB-F374-11A14C87AD3F}"/>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25369CAB-5785-57B4-867A-24D4B613EE0C}"/>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2562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431DC1-5E75-F5B6-7C96-C02DE0A1757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E8C84C5D-5BE3-1BA4-0748-2B07DE9996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981A980-1B2D-21DA-F7ED-1B58CFED47DA}"/>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2C38D58F-A763-41D2-25DD-F7E95B080B27}"/>
              </a:ext>
            </a:extLst>
          </p:cNvPr>
          <p:cNvSpPr>
            <a:spLocks noGrp="1"/>
          </p:cNvSpPr>
          <p:nvPr>
            <p:ph type="ftr" sz="quarter" idx="11"/>
          </p:nvPr>
        </p:nvSpPr>
        <p:spPr/>
        <p:txBody>
          <a:bodyPr/>
          <a:lstStyle/>
          <a:p>
            <a:endParaRPr lang="es-PY"/>
          </a:p>
        </p:txBody>
      </p:sp>
      <p:sp>
        <p:nvSpPr>
          <p:cNvPr id="6" name="Marcador de número de diapositiva 5">
            <a:extLst>
              <a:ext uri="{FF2B5EF4-FFF2-40B4-BE49-F238E27FC236}">
                <a16:creationId xmlns:a16="http://schemas.microsoft.com/office/drawing/2014/main" id="{4F919B94-7C85-A00B-038F-C8C695D78B82}"/>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837646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E52131-C1E7-48AA-F72E-36A6DA520614}"/>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76942014-CA30-76BA-D6D9-F0271F521EF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contenido 3">
            <a:extLst>
              <a:ext uri="{FF2B5EF4-FFF2-40B4-BE49-F238E27FC236}">
                <a16:creationId xmlns:a16="http://schemas.microsoft.com/office/drawing/2014/main" id="{1AD36AFA-AD4B-3E9F-FEC8-317F4E75675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5" name="Marcador de fecha 4">
            <a:extLst>
              <a:ext uri="{FF2B5EF4-FFF2-40B4-BE49-F238E27FC236}">
                <a16:creationId xmlns:a16="http://schemas.microsoft.com/office/drawing/2014/main" id="{80C6D16C-93F6-2BD1-84D4-9247B6D672B8}"/>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6" name="Marcador de pie de página 5">
            <a:extLst>
              <a:ext uri="{FF2B5EF4-FFF2-40B4-BE49-F238E27FC236}">
                <a16:creationId xmlns:a16="http://schemas.microsoft.com/office/drawing/2014/main" id="{59183354-913F-B2F8-8AFD-5EDADDFEEBB5}"/>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6C680EE0-76E1-6554-686C-3074F693A03A}"/>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59680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E4AC2F-2C96-C28C-943F-5511F809E6D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62411A40-C15A-E93A-F2D3-1871B0937D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A40EB8D-A3E2-4DA5-334B-101C3DDA20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5" name="Marcador de texto 4">
            <a:extLst>
              <a:ext uri="{FF2B5EF4-FFF2-40B4-BE49-F238E27FC236}">
                <a16:creationId xmlns:a16="http://schemas.microsoft.com/office/drawing/2014/main" id="{9AAA1AAD-0ADF-2249-97C2-F1A8D2E0D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1BCF5C4-AF75-4A60-6AF9-5D5CB01F20F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7" name="Marcador de fecha 6">
            <a:extLst>
              <a:ext uri="{FF2B5EF4-FFF2-40B4-BE49-F238E27FC236}">
                <a16:creationId xmlns:a16="http://schemas.microsoft.com/office/drawing/2014/main" id="{0807E2F5-1BB9-E568-9138-F010E7749549}"/>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8" name="Marcador de pie de página 7">
            <a:extLst>
              <a:ext uri="{FF2B5EF4-FFF2-40B4-BE49-F238E27FC236}">
                <a16:creationId xmlns:a16="http://schemas.microsoft.com/office/drawing/2014/main" id="{753DA11A-AB3E-D1AF-9DD9-AA5B6E5DF736}"/>
              </a:ext>
            </a:extLst>
          </p:cNvPr>
          <p:cNvSpPr>
            <a:spLocks noGrp="1"/>
          </p:cNvSpPr>
          <p:nvPr>
            <p:ph type="ftr" sz="quarter" idx="11"/>
          </p:nvPr>
        </p:nvSpPr>
        <p:spPr/>
        <p:txBody>
          <a:bodyPr/>
          <a:lstStyle/>
          <a:p>
            <a:endParaRPr lang="es-PY"/>
          </a:p>
        </p:txBody>
      </p:sp>
      <p:sp>
        <p:nvSpPr>
          <p:cNvPr id="9" name="Marcador de número de diapositiva 8">
            <a:extLst>
              <a:ext uri="{FF2B5EF4-FFF2-40B4-BE49-F238E27FC236}">
                <a16:creationId xmlns:a16="http://schemas.microsoft.com/office/drawing/2014/main" id="{10B54D23-EE5C-59AA-E472-70DBBDB248F6}"/>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342873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584845-479E-64BE-F4F9-21AE441A521A}"/>
              </a:ext>
            </a:extLst>
          </p:cNvPr>
          <p:cNvSpPr>
            <a:spLocks noGrp="1"/>
          </p:cNvSpPr>
          <p:nvPr>
            <p:ph type="title"/>
          </p:nvPr>
        </p:nvSpPr>
        <p:spPr/>
        <p:txBody>
          <a:bodyPr/>
          <a:lstStyle/>
          <a:p>
            <a:r>
              <a:rPr lang="es-ES"/>
              <a:t>Haga clic para modificar el estilo de título del patrón</a:t>
            </a:r>
            <a:endParaRPr lang="es-PY"/>
          </a:p>
        </p:txBody>
      </p:sp>
      <p:sp>
        <p:nvSpPr>
          <p:cNvPr id="3" name="Marcador de fecha 2">
            <a:extLst>
              <a:ext uri="{FF2B5EF4-FFF2-40B4-BE49-F238E27FC236}">
                <a16:creationId xmlns:a16="http://schemas.microsoft.com/office/drawing/2014/main" id="{0F49DFBF-AAF2-D84E-3CD2-8D9D2D27E98E}"/>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4" name="Marcador de pie de página 3">
            <a:extLst>
              <a:ext uri="{FF2B5EF4-FFF2-40B4-BE49-F238E27FC236}">
                <a16:creationId xmlns:a16="http://schemas.microsoft.com/office/drawing/2014/main" id="{EE812428-35D6-8A4F-D388-A26239D7A590}"/>
              </a:ext>
            </a:extLst>
          </p:cNvPr>
          <p:cNvSpPr>
            <a:spLocks noGrp="1"/>
          </p:cNvSpPr>
          <p:nvPr>
            <p:ph type="ftr" sz="quarter" idx="11"/>
          </p:nvPr>
        </p:nvSpPr>
        <p:spPr/>
        <p:txBody>
          <a:bodyPr/>
          <a:lstStyle/>
          <a:p>
            <a:endParaRPr lang="es-PY"/>
          </a:p>
        </p:txBody>
      </p:sp>
      <p:sp>
        <p:nvSpPr>
          <p:cNvPr id="5" name="Marcador de número de diapositiva 4">
            <a:extLst>
              <a:ext uri="{FF2B5EF4-FFF2-40B4-BE49-F238E27FC236}">
                <a16:creationId xmlns:a16="http://schemas.microsoft.com/office/drawing/2014/main" id="{5E37C971-5059-D86C-161B-002480A04A96}"/>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3048143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C90DAD7-3CFB-67C4-12C2-47C069BBCDF6}"/>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3" name="Marcador de pie de página 2">
            <a:extLst>
              <a:ext uri="{FF2B5EF4-FFF2-40B4-BE49-F238E27FC236}">
                <a16:creationId xmlns:a16="http://schemas.microsoft.com/office/drawing/2014/main" id="{DB316DF9-70AB-37E0-7D02-CDA8D5B9E0D1}"/>
              </a:ext>
            </a:extLst>
          </p:cNvPr>
          <p:cNvSpPr>
            <a:spLocks noGrp="1"/>
          </p:cNvSpPr>
          <p:nvPr>
            <p:ph type="ftr" sz="quarter" idx="11"/>
          </p:nvPr>
        </p:nvSpPr>
        <p:spPr/>
        <p:txBody>
          <a:bodyPr/>
          <a:lstStyle/>
          <a:p>
            <a:endParaRPr lang="es-PY"/>
          </a:p>
        </p:txBody>
      </p:sp>
      <p:sp>
        <p:nvSpPr>
          <p:cNvPr id="4" name="Marcador de número de diapositiva 3">
            <a:extLst>
              <a:ext uri="{FF2B5EF4-FFF2-40B4-BE49-F238E27FC236}">
                <a16:creationId xmlns:a16="http://schemas.microsoft.com/office/drawing/2014/main" id="{D20F67C4-17D3-969C-9BCE-B9E96EBB2994}"/>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233122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298F0-EA6D-E942-4748-94639D71B86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contenido 2">
            <a:extLst>
              <a:ext uri="{FF2B5EF4-FFF2-40B4-BE49-F238E27FC236}">
                <a16:creationId xmlns:a16="http://schemas.microsoft.com/office/drawing/2014/main" id="{11A86D46-3DB5-75E3-F846-E350036A94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texto 3">
            <a:extLst>
              <a:ext uri="{FF2B5EF4-FFF2-40B4-BE49-F238E27FC236}">
                <a16:creationId xmlns:a16="http://schemas.microsoft.com/office/drawing/2014/main" id="{9AC869C5-50FE-8C59-EF33-0FF40A843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51B7F5A-4E96-1C6D-FD36-81D6506C5A4D}"/>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6" name="Marcador de pie de página 5">
            <a:extLst>
              <a:ext uri="{FF2B5EF4-FFF2-40B4-BE49-F238E27FC236}">
                <a16:creationId xmlns:a16="http://schemas.microsoft.com/office/drawing/2014/main" id="{D91A18FA-BAC4-C6E7-A6A6-4CED331EDA39}"/>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9935A22E-9BDD-CF88-4331-A2A977D474F4}"/>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2097790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CA0B84-D39A-B37E-8022-7F12EBB30E8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posición de imagen 2">
            <a:extLst>
              <a:ext uri="{FF2B5EF4-FFF2-40B4-BE49-F238E27FC236}">
                <a16:creationId xmlns:a16="http://schemas.microsoft.com/office/drawing/2014/main" id="{2E711002-45C1-0700-9AB5-AD6C1D138E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Marcador de texto 3">
            <a:extLst>
              <a:ext uri="{FF2B5EF4-FFF2-40B4-BE49-F238E27FC236}">
                <a16:creationId xmlns:a16="http://schemas.microsoft.com/office/drawing/2014/main" id="{A34767D3-0C3E-7632-6655-69068C0BB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A884CBC-1AC5-B37D-18B6-9362153FC82F}"/>
              </a:ext>
            </a:extLst>
          </p:cNvPr>
          <p:cNvSpPr>
            <a:spLocks noGrp="1"/>
          </p:cNvSpPr>
          <p:nvPr>
            <p:ph type="dt" sz="half" idx="10"/>
          </p:nvPr>
        </p:nvSpPr>
        <p:spPr/>
        <p:txBody>
          <a:bodyPr/>
          <a:lstStyle/>
          <a:p>
            <a:fld id="{C6DBE94A-388F-4155-A0ED-ECBF267B3C6E}" type="datetimeFigureOut">
              <a:rPr lang="es-PY" smtClean="0"/>
              <a:t>19/2/2024</a:t>
            </a:fld>
            <a:endParaRPr lang="es-PY"/>
          </a:p>
        </p:txBody>
      </p:sp>
      <p:sp>
        <p:nvSpPr>
          <p:cNvPr id="6" name="Marcador de pie de página 5">
            <a:extLst>
              <a:ext uri="{FF2B5EF4-FFF2-40B4-BE49-F238E27FC236}">
                <a16:creationId xmlns:a16="http://schemas.microsoft.com/office/drawing/2014/main" id="{66CF6ABB-D1D3-BC47-BFD2-7E54909E1E8F}"/>
              </a:ext>
            </a:extLst>
          </p:cNvPr>
          <p:cNvSpPr>
            <a:spLocks noGrp="1"/>
          </p:cNvSpPr>
          <p:nvPr>
            <p:ph type="ftr" sz="quarter" idx="11"/>
          </p:nvPr>
        </p:nvSpPr>
        <p:spPr/>
        <p:txBody>
          <a:bodyPr/>
          <a:lstStyle/>
          <a:p>
            <a:endParaRPr lang="es-PY"/>
          </a:p>
        </p:txBody>
      </p:sp>
      <p:sp>
        <p:nvSpPr>
          <p:cNvPr id="7" name="Marcador de número de diapositiva 6">
            <a:extLst>
              <a:ext uri="{FF2B5EF4-FFF2-40B4-BE49-F238E27FC236}">
                <a16:creationId xmlns:a16="http://schemas.microsoft.com/office/drawing/2014/main" id="{89782B0C-9208-6E1B-3EAA-02630A34BAEB}"/>
              </a:ext>
            </a:extLst>
          </p:cNvPr>
          <p:cNvSpPr>
            <a:spLocks noGrp="1"/>
          </p:cNvSpPr>
          <p:nvPr>
            <p:ph type="sldNum" sz="quarter" idx="12"/>
          </p:nvPr>
        </p:nvSpPr>
        <p:spPr/>
        <p:txBody>
          <a:bodyPr/>
          <a:lstStyle/>
          <a:p>
            <a:fld id="{78AC039C-E804-4E3D-84CF-438A6A743D74}" type="slidenum">
              <a:rPr lang="es-PY" smtClean="0"/>
              <a:t>‹Nº›</a:t>
            </a:fld>
            <a:endParaRPr lang="es-PY"/>
          </a:p>
        </p:txBody>
      </p:sp>
    </p:spTree>
    <p:extLst>
      <p:ext uri="{BB962C8B-B14F-4D97-AF65-F5344CB8AC3E}">
        <p14:creationId xmlns:p14="http://schemas.microsoft.com/office/powerpoint/2010/main" val="183455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5840A8-B088-2A2B-F625-73BFFF98FB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Y"/>
          </a:p>
        </p:txBody>
      </p:sp>
      <p:sp>
        <p:nvSpPr>
          <p:cNvPr id="3" name="Marcador de texto 2">
            <a:extLst>
              <a:ext uri="{FF2B5EF4-FFF2-40B4-BE49-F238E27FC236}">
                <a16:creationId xmlns:a16="http://schemas.microsoft.com/office/drawing/2014/main" id="{FD550120-3A04-222B-3ABB-E642ADCCF2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a:extLst>
              <a:ext uri="{FF2B5EF4-FFF2-40B4-BE49-F238E27FC236}">
                <a16:creationId xmlns:a16="http://schemas.microsoft.com/office/drawing/2014/main" id="{55A71F94-3956-1012-8B1A-CB088ED228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BE94A-388F-4155-A0ED-ECBF267B3C6E}" type="datetimeFigureOut">
              <a:rPr lang="es-PY" smtClean="0"/>
              <a:t>19/2/2024</a:t>
            </a:fld>
            <a:endParaRPr lang="es-PY"/>
          </a:p>
        </p:txBody>
      </p:sp>
      <p:sp>
        <p:nvSpPr>
          <p:cNvPr id="5" name="Marcador de pie de página 4">
            <a:extLst>
              <a:ext uri="{FF2B5EF4-FFF2-40B4-BE49-F238E27FC236}">
                <a16:creationId xmlns:a16="http://schemas.microsoft.com/office/drawing/2014/main" id="{13C954AB-8B34-F8CB-C984-B33F2C4D29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Marcador de número de diapositiva 5">
            <a:extLst>
              <a:ext uri="{FF2B5EF4-FFF2-40B4-BE49-F238E27FC236}">
                <a16:creationId xmlns:a16="http://schemas.microsoft.com/office/drawing/2014/main" id="{3E888FEB-1DA6-50BB-00EA-195309FD7D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C039C-E804-4E3D-84CF-438A6A743D74}" type="slidenum">
              <a:rPr lang="es-PY" smtClean="0"/>
              <a:t>‹Nº›</a:t>
            </a:fld>
            <a:endParaRPr lang="es-PY"/>
          </a:p>
        </p:txBody>
      </p:sp>
    </p:spTree>
    <p:extLst>
      <p:ext uri="{BB962C8B-B14F-4D97-AF65-F5344CB8AC3E}">
        <p14:creationId xmlns:p14="http://schemas.microsoft.com/office/powerpoint/2010/main" val="1923137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36F3AC-A648-7BDE-084B-AA55126A7088}"/>
              </a:ext>
            </a:extLst>
          </p:cNvPr>
          <p:cNvSpPr>
            <a:spLocks noGrp="1"/>
          </p:cNvSpPr>
          <p:nvPr>
            <p:ph type="ctrTitle"/>
          </p:nvPr>
        </p:nvSpPr>
        <p:spPr/>
        <p:txBody>
          <a:bodyPr/>
          <a:lstStyle/>
          <a:p>
            <a:endParaRPr lang="es-PY"/>
          </a:p>
        </p:txBody>
      </p:sp>
      <p:sp>
        <p:nvSpPr>
          <p:cNvPr id="3" name="Subtítulo 2">
            <a:extLst>
              <a:ext uri="{FF2B5EF4-FFF2-40B4-BE49-F238E27FC236}">
                <a16:creationId xmlns:a16="http://schemas.microsoft.com/office/drawing/2014/main" id="{F1DEFF50-D5A7-F56D-DA89-71E20180918E}"/>
              </a:ext>
            </a:extLst>
          </p:cNvPr>
          <p:cNvSpPr>
            <a:spLocks noGrp="1"/>
          </p:cNvSpPr>
          <p:nvPr>
            <p:ph type="subTitle" idx="1"/>
          </p:nvPr>
        </p:nvSpPr>
        <p:spPr/>
        <p:txBody>
          <a:bodyPr/>
          <a:lstStyle/>
          <a:p>
            <a:endParaRPr lang="es-PY"/>
          </a:p>
        </p:txBody>
      </p:sp>
    </p:spTree>
    <p:extLst>
      <p:ext uri="{BB962C8B-B14F-4D97-AF65-F5344CB8AC3E}">
        <p14:creationId xmlns:p14="http://schemas.microsoft.com/office/powerpoint/2010/main" val="2325440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4A929-08BC-ECF0-825D-729B13D4005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809FD3-45A9-6C5B-7637-8CFF0242658B}"/>
              </a:ext>
            </a:extLst>
          </p:cNvPr>
          <p:cNvSpPr>
            <a:spLocks noGrp="1"/>
          </p:cNvSpPr>
          <p:nvPr>
            <p:ph type="title"/>
          </p:nvPr>
        </p:nvSpPr>
        <p:spPr>
          <a:xfrm>
            <a:off x="685800" y="0"/>
            <a:ext cx="10515600" cy="812165"/>
          </a:xfrm>
        </p:spPr>
        <p:txBody>
          <a:bodyPr>
            <a:normAutofit/>
          </a:bodyPr>
          <a:lstStyle/>
          <a:p>
            <a:pPr algn="ctr"/>
            <a:endParaRPr lang="es-PY" dirty="0"/>
          </a:p>
        </p:txBody>
      </p:sp>
      <p:graphicFrame>
        <p:nvGraphicFramePr>
          <p:cNvPr id="4" name="Marcador de contenido 3">
            <a:extLst>
              <a:ext uri="{FF2B5EF4-FFF2-40B4-BE49-F238E27FC236}">
                <a16:creationId xmlns:a16="http://schemas.microsoft.com/office/drawing/2014/main" id="{CFFAC1AE-9CEC-DA27-F52E-42F2FD690488}"/>
              </a:ext>
            </a:extLst>
          </p:cNvPr>
          <p:cNvGraphicFramePr>
            <a:graphicFrameLocks noGrp="1"/>
          </p:cNvGraphicFramePr>
          <p:nvPr>
            <p:ph idx="1"/>
            <p:extLst>
              <p:ext uri="{D42A27DB-BD31-4B8C-83A1-F6EECF244321}">
                <p14:modId xmlns:p14="http://schemas.microsoft.com/office/powerpoint/2010/main" val="2518539767"/>
              </p:ext>
            </p:extLst>
          </p:nvPr>
        </p:nvGraphicFramePr>
        <p:xfrm>
          <a:off x="685800" y="652145"/>
          <a:ext cx="10363200" cy="5481066"/>
        </p:xfrm>
        <a:graphic>
          <a:graphicData uri="http://schemas.openxmlformats.org/drawingml/2006/table">
            <a:tbl>
              <a:tblPr firstRow="1" bandRow="1">
                <a:tableStyleId>{5C22544A-7EE6-4342-B048-85BDC9FD1C3A}</a:tableStyleId>
              </a:tblPr>
              <a:tblGrid>
                <a:gridCol w="3985260">
                  <a:extLst>
                    <a:ext uri="{9D8B030D-6E8A-4147-A177-3AD203B41FA5}">
                      <a16:colId xmlns:a16="http://schemas.microsoft.com/office/drawing/2014/main" val="1650075070"/>
                    </a:ext>
                  </a:extLst>
                </a:gridCol>
                <a:gridCol w="3398520">
                  <a:extLst>
                    <a:ext uri="{9D8B030D-6E8A-4147-A177-3AD203B41FA5}">
                      <a16:colId xmlns:a16="http://schemas.microsoft.com/office/drawing/2014/main" val="1937010270"/>
                    </a:ext>
                  </a:extLst>
                </a:gridCol>
                <a:gridCol w="2979420">
                  <a:extLst>
                    <a:ext uri="{9D8B030D-6E8A-4147-A177-3AD203B41FA5}">
                      <a16:colId xmlns:a16="http://schemas.microsoft.com/office/drawing/2014/main" val="2320187154"/>
                    </a:ext>
                  </a:extLst>
                </a:gridCol>
              </a:tblGrid>
              <a:tr h="392921">
                <a:tc>
                  <a:txBody>
                    <a:bodyPr/>
                    <a:lstStyle/>
                    <a:p>
                      <a:pPr algn="ctr"/>
                      <a:r>
                        <a:rPr lang="es-MX" sz="1300" dirty="0"/>
                        <a:t>LEY  N° 1.626/2000  DE LA FUNCIÓN PÚBLICA</a:t>
                      </a:r>
                      <a:endParaRPr lang="es-PY" sz="13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300" dirty="0"/>
                        <a:t>PROYECTO DE LEY</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300" b="1" kern="1200" dirty="0">
                          <a:solidFill>
                            <a:schemeClr val="lt1"/>
                          </a:solidFill>
                          <a:effectLst/>
                          <a:latin typeface="+mn-lt"/>
                          <a:ea typeface="+mn-ea"/>
                          <a:cs typeface="+mn-cs"/>
                        </a:rPr>
                        <a:t>DE LA FUNCIÓN PÚBLICA Y LA CARRERA DEL SERVICIO CIVIL</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300" b="1" kern="1200" dirty="0">
                          <a:solidFill>
                            <a:schemeClr val="lt1"/>
                          </a:solidFill>
                          <a:effectLst/>
                          <a:latin typeface="+mn-lt"/>
                          <a:ea typeface="+mn-ea"/>
                          <a:cs typeface="+mn-cs"/>
                        </a:rPr>
                        <a:t>TÍTULO 1</a:t>
                      </a:r>
                      <a:endParaRPr lang="es-PY" sz="1300" dirty="0"/>
                    </a:p>
                    <a:p>
                      <a:pPr algn="ctr"/>
                      <a:endParaRPr lang="es-PY" sz="1300" dirty="0"/>
                    </a:p>
                  </a:txBody>
                  <a:tcPr/>
                </a:tc>
                <a:tc>
                  <a:txBody>
                    <a:bodyPr/>
                    <a:lstStyle/>
                    <a:p>
                      <a:pPr algn="ctr"/>
                      <a:r>
                        <a:rPr lang="es-MX" sz="1300" dirty="0"/>
                        <a:t>COMENTARIOS</a:t>
                      </a:r>
                      <a:endParaRPr lang="es-PY" sz="1300" dirty="0"/>
                    </a:p>
                  </a:txBody>
                  <a:tcPr/>
                </a:tc>
                <a:extLst>
                  <a:ext uri="{0D108BD9-81ED-4DB2-BD59-A6C34878D82A}">
                    <a16:rowId xmlns:a16="http://schemas.microsoft.com/office/drawing/2014/main" val="4106975330"/>
                  </a:ext>
                </a:extLst>
              </a:tr>
              <a:tr h="2077865">
                <a:tc>
                  <a:txBody>
                    <a:bodyPr/>
                    <a:lstStyle/>
                    <a:p>
                      <a:pPr algn="just">
                        <a:lnSpc>
                          <a:spcPts val="1700"/>
                        </a:lnSpc>
                      </a:pPr>
                      <a:r>
                        <a:rPr lang="es-ES" sz="1300" b="1" kern="1200" dirty="0">
                          <a:solidFill>
                            <a:schemeClr val="dk1"/>
                          </a:solidFill>
                          <a:effectLst/>
                          <a:latin typeface="+mn-lt"/>
                          <a:ea typeface="+mn-ea"/>
                          <a:cs typeface="+mn-cs"/>
                        </a:rPr>
                        <a:t>Artículo 1º.-</a:t>
                      </a:r>
                      <a:r>
                        <a:rPr lang="es-ES" sz="1300" kern="1200" dirty="0">
                          <a:solidFill>
                            <a:schemeClr val="dk1"/>
                          </a:solidFill>
                          <a:effectLst/>
                          <a:latin typeface="+mn-lt"/>
                          <a:ea typeface="+mn-ea"/>
                          <a:cs typeface="+mn-cs"/>
                        </a:rPr>
                        <a:t> Esta ley tiene por objeto regular la situación jurídica de los funcionarios y de los empleados públicos, el personal de confianza, el contratado y el auxiliar, que presten servicio en la Administración Central, en los entes descentralizados, los gobiernos departamentales y las municipalidades, la Defensoría del Pueblo, la Contraloría General de la República, la banca pública y los</a:t>
                      </a:r>
                      <a:r>
                        <a:rPr lang="es-ES" sz="1300" b="1" kern="1200" dirty="0">
                          <a:solidFill>
                            <a:schemeClr val="dk1"/>
                          </a:solidFill>
                          <a:effectLst/>
                          <a:latin typeface="+mn-lt"/>
                          <a:ea typeface="+mn-ea"/>
                          <a:cs typeface="+mn-cs"/>
                        </a:rPr>
                        <a:t> </a:t>
                      </a:r>
                      <a:r>
                        <a:rPr lang="es-ES" sz="1300" kern="1200" dirty="0">
                          <a:solidFill>
                            <a:schemeClr val="dk1"/>
                          </a:solidFill>
                          <a:effectLst/>
                          <a:latin typeface="+mn-lt"/>
                          <a:ea typeface="+mn-ea"/>
                          <a:cs typeface="+mn-cs"/>
                        </a:rPr>
                        <a:t>demás organismos y entidades del Estado.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Las leyes especiales vigentes y las que se dicten para regular las relaciones laborales entre el personal de la administración central con los respectivos organismos y entidades del estado, se ajustarán a las disposiciones de esta ley aunque deban contemplar situaciones especiales.</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Entiéndese por administración central los organismos que componen el Poder Ejecutivo, el Poder Legislativo y el Poder Judicial, sus reparticiones y dependencias.</a:t>
                      </a:r>
                      <a:endParaRPr lang="es-PY" sz="1300" dirty="0"/>
                    </a:p>
                  </a:txBody>
                  <a:tcPr/>
                </a:tc>
                <a:tc>
                  <a:txBody>
                    <a:bodyPr/>
                    <a:lstStyle/>
                    <a:p>
                      <a:pPr algn="just">
                        <a:lnSpc>
                          <a:spcPts val="1700"/>
                        </a:lnSpc>
                      </a:pPr>
                      <a:r>
                        <a:rPr lang="es-MX" sz="1300" kern="1200" dirty="0">
                          <a:solidFill>
                            <a:schemeClr val="dk1"/>
                          </a:solidFill>
                          <a:effectLst/>
                          <a:latin typeface="+mn-lt"/>
                          <a:ea typeface="+mn-ea"/>
                          <a:cs typeface="+mn-cs"/>
                        </a:rPr>
                        <a:t>Artículo 5°. – Alcance</a:t>
                      </a:r>
                    </a:p>
                    <a:p>
                      <a:pPr algn="just">
                        <a:lnSpc>
                          <a:spcPts val="1700"/>
                        </a:lnSpc>
                      </a:pPr>
                      <a:r>
                        <a:rPr lang="es-MX" sz="1300" kern="1200" dirty="0">
                          <a:solidFill>
                            <a:schemeClr val="dk1"/>
                          </a:solidFill>
                          <a:effectLst/>
                          <a:latin typeface="+mn-lt"/>
                          <a:ea typeface="+mn-ea"/>
                          <a:cs typeface="+mn-cs"/>
                        </a:rPr>
                        <a:t>Las disposiciones contenidas en el presente título, en lo pertinente, serán aplicables a los servidores públicos de las instituciones públicas que se encuentran sujetas al ámbito de su aplicación.</a:t>
                      </a:r>
                    </a:p>
                    <a:p>
                      <a:pPr>
                        <a:lnSpc>
                          <a:spcPts val="1700"/>
                        </a:lnSpc>
                      </a:pPr>
                      <a:endParaRPr lang="es-PY" sz="1300" dirty="0"/>
                    </a:p>
                  </a:txBody>
                  <a:tcPr/>
                </a:tc>
                <a:tc>
                  <a:txBody>
                    <a:bodyPr/>
                    <a:lstStyle/>
                    <a:p>
                      <a:endParaRPr lang="es-PY" sz="1300" dirty="0"/>
                    </a:p>
                  </a:txBody>
                  <a:tcPr/>
                </a:tc>
                <a:extLst>
                  <a:ext uri="{0D108BD9-81ED-4DB2-BD59-A6C34878D82A}">
                    <a16:rowId xmlns:a16="http://schemas.microsoft.com/office/drawing/2014/main" val="2376043499"/>
                  </a:ext>
                </a:extLst>
              </a:tr>
            </a:tbl>
          </a:graphicData>
        </a:graphic>
      </p:graphicFrame>
    </p:spTree>
    <p:extLst>
      <p:ext uri="{BB962C8B-B14F-4D97-AF65-F5344CB8AC3E}">
        <p14:creationId xmlns:p14="http://schemas.microsoft.com/office/powerpoint/2010/main" val="266233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599DD-DF18-A814-3973-4FFBE5833921}"/>
              </a:ext>
            </a:extLst>
          </p:cNvPr>
          <p:cNvSpPr>
            <a:spLocks noGrp="1"/>
          </p:cNvSpPr>
          <p:nvPr>
            <p:ph type="title"/>
          </p:nvPr>
        </p:nvSpPr>
        <p:spPr>
          <a:xfrm>
            <a:off x="685800" y="0"/>
            <a:ext cx="10515600" cy="812165"/>
          </a:xfrm>
        </p:spPr>
        <p:txBody>
          <a:bodyPr>
            <a:normAutofit/>
          </a:bodyPr>
          <a:lstStyle/>
          <a:p>
            <a:pPr algn="ctr"/>
            <a:r>
              <a:rPr lang="es-ES" sz="1800" b="1" dirty="0">
                <a:solidFill>
                  <a:srgbClr val="000000"/>
                </a:solidFill>
                <a:effectLst/>
                <a:latin typeface="Arial Narrow" panose="020B0606020202030204" pitchFamily="34" charset="0"/>
                <a:ea typeface="Times New Roman" panose="02020603050405020304" pitchFamily="18" charset="0"/>
              </a:rPr>
              <a:t>CAPÍTULO I  DISPOSICIONES GENERALES</a:t>
            </a:r>
            <a:endParaRPr lang="es-PY" dirty="0"/>
          </a:p>
        </p:txBody>
      </p:sp>
      <p:graphicFrame>
        <p:nvGraphicFramePr>
          <p:cNvPr id="4" name="Marcador de contenido 3">
            <a:extLst>
              <a:ext uri="{FF2B5EF4-FFF2-40B4-BE49-F238E27FC236}">
                <a16:creationId xmlns:a16="http://schemas.microsoft.com/office/drawing/2014/main" id="{A6E6B412-AF69-CEAE-A264-615365EB521F}"/>
              </a:ext>
            </a:extLst>
          </p:cNvPr>
          <p:cNvGraphicFramePr>
            <a:graphicFrameLocks noGrp="1"/>
          </p:cNvGraphicFramePr>
          <p:nvPr>
            <p:ph idx="1"/>
            <p:extLst>
              <p:ext uri="{D42A27DB-BD31-4B8C-83A1-F6EECF244321}">
                <p14:modId xmlns:p14="http://schemas.microsoft.com/office/powerpoint/2010/main" val="1594413886"/>
              </p:ext>
            </p:extLst>
          </p:nvPr>
        </p:nvGraphicFramePr>
        <p:xfrm>
          <a:off x="685800" y="652145"/>
          <a:ext cx="10363200" cy="5730240"/>
        </p:xfrm>
        <a:graphic>
          <a:graphicData uri="http://schemas.openxmlformats.org/drawingml/2006/table">
            <a:tbl>
              <a:tblPr firstRow="1" bandRow="1">
                <a:tableStyleId>{5C22544A-7EE6-4342-B048-85BDC9FD1C3A}</a:tableStyleId>
              </a:tblPr>
              <a:tblGrid>
                <a:gridCol w="3985260">
                  <a:extLst>
                    <a:ext uri="{9D8B030D-6E8A-4147-A177-3AD203B41FA5}">
                      <a16:colId xmlns:a16="http://schemas.microsoft.com/office/drawing/2014/main" val="1650075070"/>
                    </a:ext>
                  </a:extLst>
                </a:gridCol>
                <a:gridCol w="3398520">
                  <a:extLst>
                    <a:ext uri="{9D8B030D-6E8A-4147-A177-3AD203B41FA5}">
                      <a16:colId xmlns:a16="http://schemas.microsoft.com/office/drawing/2014/main" val="1937010270"/>
                    </a:ext>
                  </a:extLst>
                </a:gridCol>
                <a:gridCol w="2979420">
                  <a:extLst>
                    <a:ext uri="{9D8B030D-6E8A-4147-A177-3AD203B41FA5}">
                      <a16:colId xmlns:a16="http://schemas.microsoft.com/office/drawing/2014/main" val="2320187154"/>
                    </a:ext>
                  </a:extLst>
                </a:gridCol>
              </a:tblGrid>
              <a:tr h="392921">
                <a:tc>
                  <a:txBody>
                    <a:bodyPr/>
                    <a:lstStyle/>
                    <a:p>
                      <a:pPr algn="ctr"/>
                      <a:r>
                        <a:rPr lang="es-MX" sz="1300" dirty="0"/>
                        <a:t>LEY  N° 1.626/2000  DE LA FUNCIÓN PÚBLICA</a:t>
                      </a:r>
                      <a:endParaRPr lang="es-PY" sz="13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300" dirty="0"/>
                        <a:t>PROYECTO DE LEY</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300" b="1" kern="1200" dirty="0">
                          <a:solidFill>
                            <a:schemeClr val="lt1"/>
                          </a:solidFill>
                          <a:effectLst/>
                          <a:latin typeface="+mn-lt"/>
                          <a:ea typeface="+mn-ea"/>
                          <a:cs typeface="+mn-cs"/>
                        </a:rPr>
                        <a:t>DE LA FUNCIÓN PÚBLICA Y LA CARRERA DEL SERVICIO CIVIL</a:t>
                      </a:r>
                      <a:endParaRPr lang="es-PY" sz="1300" dirty="0"/>
                    </a:p>
                    <a:p>
                      <a:pPr algn="ctr"/>
                      <a:endParaRPr lang="es-PY" sz="1300" dirty="0"/>
                    </a:p>
                  </a:txBody>
                  <a:tcPr/>
                </a:tc>
                <a:tc>
                  <a:txBody>
                    <a:bodyPr/>
                    <a:lstStyle/>
                    <a:p>
                      <a:pPr algn="ctr"/>
                      <a:r>
                        <a:rPr lang="es-MX" sz="1300" dirty="0"/>
                        <a:t>COMENTARIOS</a:t>
                      </a:r>
                      <a:endParaRPr lang="es-PY" sz="1300" dirty="0"/>
                    </a:p>
                  </a:txBody>
                  <a:tcPr/>
                </a:tc>
                <a:extLst>
                  <a:ext uri="{0D108BD9-81ED-4DB2-BD59-A6C34878D82A}">
                    <a16:rowId xmlns:a16="http://schemas.microsoft.com/office/drawing/2014/main" val="4106975330"/>
                  </a:ext>
                </a:extLst>
              </a:tr>
              <a:tr h="2077865">
                <a:tc>
                  <a:txBody>
                    <a:bodyPr/>
                    <a:lstStyle/>
                    <a:p>
                      <a:pPr algn="just">
                        <a:lnSpc>
                          <a:spcPts val="1700"/>
                        </a:lnSpc>
                      </a:pPr>
                      <a:r>
                        <a:rPr lang="es-ES" sz="1300" b="1" kern="1200" dirty="0">
                          <a:solidFill>
                            <a:schemeClr val="dk1"/>
                          </a:solidFill>
                          <a:effectLst/>
                          <a:latin typeface="+mn-lt"/>
                          <a:ea typeface="+mn-ea"/>
                          <a:cs typeface="+mn-cs"/>
                        </a:rPr>
                        <a:t>Artículo 1º.-</a:t>
                      </a:r>
                      <a:r>
                        <a:rPr lang="es-ES" sz="1300" kern="1200" dirty="0">
                          <a:solidFill>
                            <a:schemeClr val="dk1"/>
                          </a:solidFill>
                          <a:effectLst/>
                          <a:latin typeface="+mn-lt"/>
                          <a:ea typeface="+mn-ea"/>
                          <a:cs typeface="+mn-cs"/>
                        </a:rPr>
                        <a:t> Esta ley tiene por objeto regular la situación jurídica de los funcionarios y de los empleados públicos, el personal de confianza, el contratado y el auxiliar, que presten servicio en la Administración Central, en los entes descentralizados, los gobiernos departamentales y las municipalidades, la Defensoría del Pueblo, la Contraloría General de la República, la banca pública y los</a:t>
                      </a:r>
                      <a:r>
                        <a:rPr lang="es-ES" sz="1300" b="1" kern="1200" dirty="0">
                          <a:solidFill>
                            <a:schemeClr val="dk1"/>
                          </a:solidFill>
                          <a:effectLst/>
                          <a:latin typeface="+mn-lt"/>
                          <a:ea typeface="+mn-ea"/>
                          <a:cs typeface="+mn-cs"/>
                        </a:rPr>
                        <a:t> </a:t>
                      </a:r>
                      <a:r>
                        <a:rPr lang="es-ES" sz="1300" kern="1200" dirty="0">
                          <a:solidFill>
                            <a:schemeClr val="dk1"/>
                          </a:solidFill>
                          <a:effectLst/>
                          <a:latin typeface="+mn-lt"/>
                          <a:ea typeface="+mn-ea"/>
                          <a:cs typeface="+mn-cs"/>
                        </a:rPr>
                        <a:t>demás organismos y entidades del Estado.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Las leyes especiales vigentes y las que se dicten para regular las relaciones laborales entre el personal de la administración central con los respectivos organismos y entidades del estado, se ajustarán a las disposiciones de esta ley aunque deban contemplar situaciones especiales.</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Entiéndese por administración central los organismos que componen el Poder Ejecutivo, el Poder Legislativo y el Poder Judicial, sus reparticiones y dependencias.</a:t>
                      </a:r>
                      <a:endParaRPr lang="es-PY" sz="1300" dirty="0"/>
                    </a:p>
                  </a:txBody>
                  <a:tcPr/>
                </a:tc>
                <a:tc>
                  <a:txBody>
                    <a:bodyPr/>
                    <a:lstStyle/>
                    <a:p>
                      <a:pPr algn="just">
                        <a:lnSpc>
                          <a:spcPts val="1700"/>
                        </a:lnSpc>
                      </a:pPr>
                      <a:r>
                        <a:rPr lang="es-ES" sz="1300" kern="1200" dirty="0">
                          <a:solidFill>
                            <a:schemeClr val="dk1"/>
                          </a:solidFill>
                          <a:effectLst/>
                          <a:latin typeface="+mn-lt"/>
                          <a:ea typeface="+mn-ea"/>
                          <a:cs typeface="+mn-cs"/>
                        </a:rPr>
                        <a:t>Artículo 1°. – Objeto</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La presente ley tiene por objeto:</a:t>
                      </a:r>
                      <a:endParaRPr lang="es-PY" sz="1300" kern="1200" dirty="0">
                        <a:solidFill>
                          <a:schemeClr val="dk1"/>
                        </a:solidFill>
                        <a:effectLst/>
                        <a:latin typeface="+mn-lt"/>
                        <a:ea typeface="+mn-ea"/>
                        <a:cs typeface="+mn-cs"/>
                      </a:endParaRPr>
                    </a:p>
                    <a:p>
                      <a:pPr marL="342900" lvl="0" indent="-342900" algn="just">
                        <a:lnSpc>
                          <a:spcPts val="1700"/>
                        </a:lnSpc>
                        <a:buFont typeface="+mj-lt"/>
                        <a:buAutoNum type="arabicPeriod"/>
                      </a:pPr>
                      <a:r>
                        <a:rPr lang="es-ES" sz="1300" kern="1200" dirty="0">
                          <a:solidFill>
                            <a:schemeClr val="dk1"/>
                          </a:solidFill>
                          <a:effectLst/>
                          <a:latin typeface="+mn-lt"/>
                          <a:ea typeface="+mn-ea"/>
                          <a:cs typeface="+mn-cs"/>
                        </a:rPr>
                        <a:t>Establecer las disposiciones generales que rigen la función pública;</a:t>
                      </a:r>
                      <a:endParaRPr lang="es-PY" sz="1300" kern="1200" dirty="0">
                        <a:solidFill>
                          <a:schemeClr val="dk1"/>
                        </a:solidFill>
                        <a:effectLst/>
                        <a:latin typeface="+mn-lt"/>
                        <a:ea typeface="+mn-ea"/>
                        <a:cs typeface="+mn-cs"/>
                      </a:endParaRPr>
                    </a:p>
                    <a:p>
                      <a:pPr marL="342900" lvl="0" indent="-342900" algn="just">
                        <a:lnSpc>
                          <a:spcPts val="1700"/>
                        </a:lnSpc>
                        <a:buFont typeface="+mj-lt"/>
                        <a:buAutoNum type="arabicPeriod"/>
                      </a:pPr>
                      <a:r>
                        <a:rPr lang="es-ES" sz="1300" kern="1200" dirty="0">
                          <a:solidFill>
                            <a:schemeClr val="dk1"/>
                          </a:solidFill>
                          <a:effectLst/>
                          <a:latin typeface="+mn-lt"/>
                          <a:ea typeface="+mn-ea"/>
                          <a:cs typeface="+mn-cs"/>
                        </a:rPr>
                        <a:t>Regular, en específico, la </a:t>
                      </a:r>
                      <a:r>
                        <a:rPr lang="es-ES" sz="1300" u="sng" kern="1200" dirty="0">
                          <a:solidFill>
                            <a:schemeClr val="dk1"/>
                          </a:solidFill>
                          <a:effectLst/>
                          <a:latin typeface="+mn-lt"/>
                          <a:ea typeface="+mn-ea"/>
                          <a:cs typeface="+mn-cs"/>
                        </a:rPr>
                        <a:t>carrera del servicio civil</a:t>
                      </a:r>
                      <a:r>
                        <a:rPr lang="es-ES" sz="1300" kern="1200" dirty="0">
                          <a:solidFill>
                            <a:schemeClr val="dk1"/>
                          </a:solidFill>
                          <a:effectLst/>
                          <a:latin typeface="+mn-lt"/>
                          <a:ea typeface="+mn-ea"/>
                          <a:cs typeface="+mn-cs"/>
                        </a:rPr>
                        <a:t>;</a:t>
                      </a:r>
                      <a:endParaRPr lang="es-PY" sz="1300" kern="1200" dirty="0">
                        <a:solidFill>
                          <a:schemeClr val="dk1"/>
                        </a:solidFill>
                        <a:effectLst/>
                        <a:latin typeface="+mn-lt"/>
                        <a:ea typeface="+mn-ea"/>
                        <a:cs typeface="+mn-cs"/>
                      </a:endParaRPr>
                    </a:p>
                    <a:p>
                      <a:pPr marL="342900" lvl="0" indent="-342900" algn="just">
                        <a:lnSpc>
                          <a:spcPts val="1700"/>
                        </a:lnSpc>
                        <a:buFont typeface="+mj-lt"/>
                        <a:buAutoNum type="arabicPeriod"/>
                      </a:pPr>
                      <a:r>
                        <a:rPr lang="es-ES" sz="1300" kern="1200" dirty="0">
                          <a:solidFill>
                            <a:schemeClr val="dk1"/>
                          </a:solidFill>
                          <a:effectLst/>
                          <a:latin typeface="+mn-lt"/>
                          <a:ea typeface="+mn-ea"/>
                          <a:cs typeface="+mn-cs"/>
                        </a:rPr>
                        <a:t>Determinar la </a:t>
                      </a:r>
                      <a:r>
                        <a:rPr lang="es-ES" sz="1300" u="sng" kern="1200" dirty="0">
                          <a:solidFill>
                            <a:schemeClr val="dk1"/>
                          </a:solidFill>
                          <a:effectLst/>
                          <a:latin typeface="+mn-lt"/>
                          <a:ea typeface="+mn-ea"/>
                          <a:cs typeface="+mn-cs"/>
                        </a:rPr>
                        <a:t>competencia regulatoria</a:t>
                      </a:r>
                      <a:r>
                        <a:rPr lang="es-ES" sz="1300" kern="1200" dirty="0">
                          <a:solidFill>
                            <a:schemeClr val="dk1"/>
                          </a:solidFill>
                          <a:effectLst/>
                          <a:latin typeface="+mn-lt"/>
                          <a:ea typeface="+mn-ea"/>
                          <a:cs typeface="+mn-cs"/>
                        </a:rPr>
                        <a:t> en la materia sobre las instituciones públicas que se encuentran en el ámbito del Poder Ejecutivo; y</a:t>
                      </a:r>
                      <a:endParaRPr lang="es-PY" sz="1300" kern="1200" dirty="0">
                        <a:solidFill>
                          <a:schemeClr val="dk1"/>
                        </a:solidFill>
                        <a:effectLst/>
                        <a:latin typeface="+mn-lt"/>
                        <a:ea typeface="+mn-ea"/>
                        <a:cs typeface="+mn-cs"/>
                      </a:endParaRPr>
                    </a:p>
                    <a:p>
                      <a:pPr marL="342900" lvl="0" indent="-342900" algn="just">
                        <a:lnSpc>
                          <a:spcPts val="1700"/>
                        </a:lnSpc>
                        <a:buFont typeface="+mj-lt"/>
                        <a:buAutoNum type="arabicPeriod"/>
                      </a:pPr>
                      <a:r>
                        <a:rPr lang="es-ES" sz="1300" kern="1200" dirty="0">
                          <a:solidFill>
                            <a:schemeClr val="dk1"/>
                          </a:solidFill>
                          <a:effectLst/>
                          <a:latin typeface="+mn-lt"/>
                          <a:ea typeface="+mn-ea"/>
                          <a:cs typeface="+mn-cs"/>
                        </a:rPr>
                        <a:t>Reconocer la competencia regulatoria en la materia de las municipalidades, Poder Judicial, Poder Legislativo, universidades nacionales, Contraloría General de la República, Banca Central del Estado, así como de otras instituciones públicas con autonomía en esta materia que no se encuentren dentro del ámbito del Poder Ejecutivo.</a:t>
                      </a:r>
                      <a:endParaRPr lang="es-PY" sz="1300" kern="1200" dirty="0">
                        <a:solidFill>
                          <a:schemeClr val="dk1"/>
                        </a:solidFill>
                        <a:effectLst/>
                        <a:latin typeface="+mn-lt"/>
                        <a:ea typeface="+mn-ea"/>
                        <a:cs typeface="+mn-cs"/>
                      </a:endParaRPr>
                    </a:p>
                    <a:p>
                      <a:pPr>
                        <a:lnSpc>
                          <a:spcPts val="1700"/>
                        </a:lnSpc>
                      </a:pPr>
                      <a:endParaRPr lang="es-PY" sz="1300" dirty="0"/>
                    </a:p>
                  </a:txBody>
                  <a:tcPr/>
                </a:tc>
                <a:tc>
                  <a:txBody>
                    <a:bodyPr/>
                    <a:lstStyle/>
                    <a:p>
                      <a:pPr algn="just"/>
                      <a:r>
                        <a:rPr lang="es-MX" sz="1300" dirty="0"/>
                        <a:t>Amplia la competencia de la ley a las Municipalidades, Universidades Nacionales, Contraloría General de la República, Banca Central del Paraguay.  Las municipalidades son autónomas conforme a la Constitución Nacional</a:t>
                      </a:r>
                    </a:p>
                    <a:p>
                      <a:endParaRPr lang="es-MX" sz="1300" dirty="0"/>
                    </a:p>
                    <a:p>
                      <a:pPr algn="just"/>
                      <a:r>
                        <a:rPr lang="es-MX" sz="1300" dirty="0"/>
                        <a:t>- No incorpora a la Procuraduría General de la República, el Mecanismo Nacional de Prevención contra la Tortura, las Entidades Binacionales.</a:t>
                      </a:r>
                    </a:p>
                    <a:p>
                      <a:pPr algn="just"/>
                      <a:r>
                        <a:rPr lang="es-MX" sz="1300" dirty="0"/>
                        <a:t>- No se incorpora de manera expresa dentro de la ley un aspecto importante que abarca la ley, cual es: </a:t>
                      </a:r>
                      <a:r>
                        <a:rPr lang="es-MX" sz="1300" b="1" u="sng" dirty="0"/>
                        <a:t>Establecer normas para regular las relaciones entre los trabajadores y empleadores, concernientes a la prestación subordinada y retribuida de la actividad laboral (Artículo 1 del Código Laboral Paraguayo), reconociendo los derechos adquiridos en función de la </a:t>
                      </a:r>
                      <a:r>
                        <a:rPr lang="es-MX" sz="1300" b="1" u="sng" dirty="0" err="1"/>
                        <a:t>reliación</a:t>
                      </a:r>
                      <a:r>
                        <a:rPr lang="es-MX" sz="1300" b="1" u="sng" dirty="0"/>
                        <a:t> laboral existente.</a:t>
                      </a:r>
                    </a:p>
                    <a:p>
                      <a:pPr algn="just"/>
                      <a:endParaRPr lang="es-MX" sz="1300" dirty="0"/>
                    </a:p>
                    <a:p>
                      <a:pPr algn="just"/>
                      <a:endParaRPr lang="es-PY" sz="1300" dirty="0"/>
                    </a:p>
                  </a:txBody>
                  <a:tcPr/>
                </a:tc>
                <a:extLst>
                  <a:ext uri="{0D108BD9-81ED-4DB2-BD59-A6C34878D82A}">
                    <a16:rowId xmlns:a16="http://schemas.microsoft.com/office/drawing/2014/main" val="2376043499"/>
                  </a:ext>
                </a:extLst>
              </a:tr>
            </a:tbl>
          </a:graphicData>
        </a:graphic>
      </p:graphicFrame>
    </p:spTree>
    <p:extLst>
      <p:ext uri="{BB962C8B-B14F-4D97-AF65-F5344CB8AC3E}">
        <p14:creationId xmlns:p14="http://schemas.microsoft.com/office/powerpoint/2010/main" val="260842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3E579-DD87-BA33-FF44-6C744D81F5C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6B510B5-1891-1371-3E99-AB56165724AB}"/>
              </a:ext>
            </a:extLst>
          </p:cNvPr>
          <p:cNvSpPr>
            <a:spLocks noGrp="1"/>
          </p:cNvSpPr>
          <p:nvPr>
            <p:ph type="title"/>
          </p:nvPr>
        </p:nvSpPr>
        <p:spPr>
          <a:xfrm>
            <a:off x="685800" y="0"/>
            <a:ext cx="10515600" cy="812165"/>
          </a:xfrm>
        </p:spPr>
        <p:txBody>
          <a:bodyPr>
            <a:normAutofit/>
          </a:bodyPr>
          <a:lstStyle/>
          <a:p>
            <a:pPr algn="ctr"/>
            <a:r>
              <a:rPr lang="es-ES" sz="1800" b="1" dirty="0">
                <a:solidFill>
                  <a:srgbClr val="000000"/>
                </a:solidFill>
                <a:effectLst/>
                <a:latin typeface="Arial Narrow" panose="020B0606020202030204" pitchFamily="34" charset="0"/>
                <a:ea typeface="Times New Roman" panose="02020603050405020304" pitchFamily="18" charset="0"/>
              </a:rPr>
              <a:t>CAPÍTULO I  DISPOSICIONES GENERALES</a:t>
            </a:r>
            <a:endParaRPr lang="es-PY" dirty="0"/>
          </a:p>
        </p:txBody>
      </p:sp>
      <p:graphicFrame>
        <p:nvGraphicFramePr>
          <p:cNvPr id="4" name="Marcador de contenido 3">
            <a:extLst>
              <a:ext uri="{FF2B5EF4-FFF2-40B4-BE49-F238E27FC236}">
                <a16:creationId xmlns:a16="http://schemas.microsoft.com/office/drawing/2014/main" id="{2EA5BC4C-4681-2106-ED0D-7C8650072325}"/>
              </a:ext>
            </a:extLst>
          </p:cNvPr>
          <p:cNvGraphicFramePr>
            <a:graphicFrameLocks noGrp="1"/>
          </p:cNvGraphicFramePr>
          <p:nvPr>
            <p:ph idx="1"/>
            <p:extLst>
              <p:ext uri="{D42A27DB-BD31-4B8C-83A1-F6EECF244321}">
                <p14:modId xmlns:p14="http://schemas.microsoft.com/office/powerpoint/2010/main" val="4095005028"/>
              </p:ext>
            </p:extLst>
          </p:nvPr>
        </p:nvGraphicFramePr>
        <p:xfrm>
          <a:off x="685800" y="652145"/>
          <a:ext cx="10363200" cy="5282946"/>
        </p:xfrm>
        <a:graphic>
          <a:graphicData uri="http://schemas.openxmlformats.org/drawingml/2006/table">
            <a:tbl>
              <a:tblPr firstRow="1" bandRow="1">
                <a:tableStyleId>{5C22544A-7EE6-4342-B048-85BDC9FD1C3A}</a:tableStyleId>
              </a:tblPr>
              <a:tblGrid>
                <a:gridCol w="3985260">
                  <a:extLst>
                    <a:ext uri="{9D8B030D-6E8A-4147-A177-3AD203B41FA5}">
                      <a16:colId xmlns:a16="http://schemas.microsoft.com/office/drawing/2014/main" val="1650075070"/>
                    </a:ext>
                  </a:extLst>
                </a:gridCol>
                <a:gridCol w="3398520">
                  <a:extLst>
                    <a:ext uri="{9D8B030D-6E8A-4147-A177-3AD203B41FA5}">
                      <a16:colId xmlns:a16="http://schemas.microsoft.com/office/drawing/2014/main" val="1937010270"/>
                    </a:ext>
                  </a:extLst>
                </a:gridCol>
                <a:gridCol w="2979420">
                  <a:extLst>
                    <a:ext uri="{9D8B030D-6E8A-4147-A177-3AD203B41FA5}">
                      <a16:colId xmlns:a16="http://schemas.microsoft.com/office/drawing/2014/main" val="2320187154"/>
                    </a:ext>
                  </a:extLst>
                </a:gridCol>
              </a:tblGrid>
              <a:tr h="392921">
                <a:tc>
                  <a:txBody>
                    <a:bodyPr/>
                    <a:lstStyle/>
                    <a:p>
                      <a:pPr algn="ctr"/>
                      <a:r>
                        <a:rPr lang="es-MX" sz="1300" dirty="0"/>
                        <a:t>LEY  N° 1.626/2000  DE LA FUNCIÓN PÚBLICA</a:t>
                      </a:r>
                      <a:endParaRPr lang="es-PY" sz="13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300" dirty="0"/>
                        <a:t>PROYECTO DE LEY</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300" b="1" kern="1200" dirty="0">
                          <a:solidFill>
                            <a:schemeClr val="lt1"/>
                          </a:solidFill>
                          <a:effectLst/>
                          <a:latin typeface="+mn-lt"/>
                          <a:ea typeface="+mn-ea"/>
                          <a:cs typeface="+mn-cs"/>
                        </a:rPr>
                        <a:t>DE LA FUNCIÓN PÚBLICA Y LA CARRERA DEL SERVICIO CIVIL</a:t>
                      </a:r>
                      <a:endParaRPr lang="es-PY" sz="1300" dirty="0"/>
                    </a:p>
                    <a:p>
                      <a:pPr algn="ctr"/>
                      <a:endParaRPr lang="es-PY" sz="1300" dirty="0"/>
                    </a:p>
                  </a:txBody>
                  <a:tcPr/>
                </a:tc>
                <a:tc>
                  <a:txBody>
                    <a:bodyPr/>
                    <a:lstStyle/>
                    <a:p>
                      <a:pPr algn="ctr"/>
                      <a:r>
                        <a:rPr lang="es-MX" sz="1300" dirty="0"/>
                        <a:t>COMENTARIOS/RECOMENDACIONES ALTERNATIVAS</a:t>
                      </a:r>
                      <a:endParaRPr lang="es-PY" sz="1300" dirty="0"/>
                    </a:p>
                  </a:txBody>
                  <a:tcPr/>
                </a:tc>
                <a:extLst>
                  <a:ext uri="{0D108BD9-81ED-4DB2-BD59-A6C34878D82A}">
                    <a16:rowId xmlns:a16="http://schemas.microsoft.com/office/drawing/2014/main" val="4106975330"/>
                  </a:ext>
                </a:extLst>
              </a:tr>
              <a:tr h="2077865">
                <a:tc>
                  <a:txBody>
                    <a:bodyPr/>
                    <a:lstStyle/>
                    <a:p>
                      <a:pPr algn="just">
                        <a:lnSpc>
                          <a:spcPts val="1700"/>
                        </a:lnSpc>
                      </a:pPr>
                      <a:r>
                        <a:rPr lang="es-ES" sz="1300" b="1" kern="1200" dirty="0">
                          <a:solidFill>
                            <a:schemeClr val="dk1"/>
                          </a:solidFill>
                          <a:effectLst/>
                          <a:latin typeface="+mn-lt"/>
                          <a:ea typeface="+mn-ea"/>
                          <a:cs typeface="+mn-cs"/>
                        </a:rPr>
                        <a:t>Artículo 1º.-</a:t>
                      </a:r>
                      <a:r>
                        <a:rPr lang="es-ES" sz="1300" kern="1200" dirty="0">
                          <a:solidFill>
                            <a:schemeClr val="dk1"/>
                          </a:solidFill>
                          <a:effectLst/>
                          <a:latin typeface="+mn-lt"/>
                          <a:ea typeface="+mn-ea"/>
                          <a:cs typeface="+mn-cs"/>
                        </a:rPr>
                        <a:t> Esta ley tiene por objeto regular la situación jurídica de los funcionarios y de los empleados públicos, el personal de confianza, el contratado y el auxiliar, que presten servicio en la Administración Central, en los entes descentralizados, los gobiernos departamentales y las municipalidades, la Defensoría del Pueblo, la Contraloría General de la República, la banca pública y los</a:t>
                      </a:r>
                      <a:r>
                        <a:rPr lang="es-ES" sz="1300" b="1" kern="1200" dirty="0">
                          <a:solidFill>
                            <a:schemeClr val="dk1"/>
                          </a:solidFill>
                          <a:effectLst/>
                          <a:latin typeface="+mn-lt"/>
                          <a:ea typeface="+mn-ea"/>
                          <a:cs typeface="+mn-cs"/>
                        </a:rPr>
                        <a:t> </a:t>
                      </a:r>
                      <a:r>
                        <a:rPr lang="es-ES" sz="1300" kern="1200" dirty="0">
                          <a:solidFill>
                            <a:schemeClr val="dk1"/>
                          </a:solidFill>
                          <a:effectLst/>
                          <a:latin typeface="+mn-lt"/>
                          <a:ea typeface="+mn-ea"/>
                          <a:cs typeface="+mn-cs"/>
                        </a:rPr>
                        <a:t>demás organismos y entidades del Estado.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Las leyes especiales vigentes y las que se dicten para regular las relaciones laborales entre el personal de la administración central con los respectivos organismos y entidades del estado, se ajustarán a las disposiciones de esta ley aunque deban contemplar situaciones especiales.</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Entiéndese por administración central los organismos que componen el Poder Ejecutivo, el Poder Legislativo y el Poder Judicial, sus reparticiones y dependencias.</a:t>
                      </a:r>
                      <a:endParaRPr lang="es-PY" sz="1300" dirty="0"/>
                    </a:p>
                  </a:txBody>
                  <a:tcPr/>
                </a:tc>
                <a:tc>
                  <a:txBody>
                    <a:bodyPr/>
                    <a:lstStyle/>
                    <a:p>
                      <a:pPr algn="just">
                        <a:lnSpc>
                          <a:spcPts val="1700"/>
                        </a:lnSpc>
                      </a:pPr>
                      <a:r>
                        <a:rPr lang="es-MX" sz="1300" kern="1200" dirty="0">
                          <a:solidFill>
                            <a:schemeClr val="dk1"/>
                          </a:solidFill>
                          <a:effectLst/>
                          <a:latin typeface="+mn-lt"/>
                          <a:ea typeface="+mn-ea"/>
                          <a:cs typeface="+mn-cs"/>
                        </a:rPr>
                        <a:t>Artículo 2°. – Finalidad</a:t>
                      </a:r>
                    </a:p>
                    <a:p>
                      <a:pPr algn="just">
                        <a:lnSpc>
                          <a:spcPts val="1700"/>
                        </a:lnSpc>
                      </a:pPr>
                      <a:r>
                        <a:rPr lang="es-MX" sz="1300" kern="1200" dirty="0">
                          <a:solidFill>
                            <a:schemeClr val="dk1"/>
                          </a:solidFill>
                          <a:effectLst/>
                          <a:latin typeface="+mn-lt"/>
                          <a:ea typeface="+mn-ea"/>
                          <a:cs typeface="+mn-cs"/>
                        </a:rPr>
                        <a:t>La finalidad de la presente ley consiste en lograr mayores niveles de </a:t>
                      </a:r>
                      <a:r>
                        <a:rPr lang="es-MX" sz="1300" u="sng" kern="1200" dirty="0">
                          <a:solidFill>
                            <a:schemeClr val="dk1"/>
                          </a:solidFill>
                          <a:effectLst/>
                          <a:latin typeface="+mn-lt"/>
                          <a:ea typeface="+mn-ea"/>
                          <a:cs typeface="+mn-cs"/>
                        </a:rPr>
                        <a:t>eficiencia y eficacia </a:t>
                      </a:r>
                      <a:r>
                        <a:rPr lang="es-MX" sz="1300" kern="1200" dirty="0">
                          <a:solidFill>
                            <a:schemeClr val="dk1"/>
                          </a:solidFill>
                          <a:effectLst/>
                          <a:latin typeface="+mn-lt"/>
                          <a:ea typeface="+mn-ea"/>
                          <a:cs typeface="+mn-cs"/>
                        </a:rPr>
                        <a:t>en las instituciones públicas y promover el desarrollo de los servidores que lo integran, para ofrecer servicios públicos oportunos y de calidad.</a:t>
                      </a:r>
                    </a:p>
                    <a:p>
                      <a:pPr>
                        <a:lnSpc>
                          <a:spcPts val="1700"/>
                        </a:lnSpc>
                      </a:pPr>
                      <a:endParaRPr lang="es-PY" sz="1300" dirty="0"/>
                    </a:p>
                  </a:txBody>
                  <a:tcPr/>
                </a:tc>
                <a:tc>
                  <a:txBody>
                    <a:bodyPr/>
                    <a:lstStyle/>
                    <a:p>
                      <a:pPr algn="just">
                        <a:lnSpc>
                          <a:spcPts val="1700"/>
                        </a:lnSpc>
                      </a:pPr>
                      <a:r>
                        <a:rPr lang="es-MX" sz="1300" kern="1200" dirty="0">
                          <a:solidFill>
                            <a:schemeClr val="dk1"/>
                          </a:solidFill>
                          <a:effectLst/>
                          <a:latin typeface="+mn-lt"/>
                          <a:ea typeface="+mn-ea"/>
                          <a:cs typeface="+mn-cs"/>
                        </a:rPr>
                        <a:t>Artículo 2°. – Finalidad</a:t>
                      </a:r>
                    </a:p>
                    <a:p>
                      <a:pPr algn="just">
                        <a:lnSpc>
                          <a:spcPts val="1700"/>
                        </a:lnSpc>
                      </a:pPr>
                      <a:r>
                        <a:rPr lang="es-MX" sz="1300" kern="1200" dirty="0">
                          <a:solidFill>
                            <a:schemeClr val="dk1"/>
                          </a:solidFill>
                          <a:effectLst/>
                          <a:latin typeface="+mn-lt"/>
                          <a:ea typeface="+mn-ea"/>
                          <a:cs typeface="+mn-cs"/>
                        </a:rPr>
                        <a:t>La finalidad de la presente ley consiste en lograr mayores niveles de </a:t>
                      </a:r>
                      <a:r>
                        <a:rPr lang="es-MX" sz="1300" u="sng" kern="1200" dirty="0">
                          <a:solidFill>
                            <a:schemeClr val="dk1"/>
                          </a:solidFill>
                          <a:effectLst/>
                          <a:latin typeface="+mn-lt"/>
                          <a:ea typeface="+mn-ea"/>
                          <a:cs typeface="+mn-cs"/>
                        </a:rPr>
                        <a:t>eficiencia y eficacia de los talentos humanos </a:t>
                      </a:r>
                      <a:r>
                        <a:rPr lang="es-MX" sz="1300" kern="1200" dirty="0">
                          <a:solidFill>
                            <a:schemeClr val="dk1"/>
                          </a:solidFill>
                          <a:effectLst/>
                          <a:latin typeface="+mn-lt"/>
                          <a:ea typeface="+mn-ea"/>
                          <a:cs typeface="+mn-cs"/>
                        </a:rPr>
                        <a:t>en las instituciones públicas y promover el desarrollo y </a:t>
                      </a:r>
                      <a:r>
                        <a:rPr lang="es-MX" sz="1300" u="sng" kern="1200" dirty="0">
                          <a:solidFill>
                            <a:schemeClr val="dk1"/>
                          </a:solidFill>
                          <a:effectLst/>
                          <a:latin typeface="+mn-lt"/>
                          <a:ea typeface="+mn-ea"/>
                          <a:cs typeface="+mn-cs"/>
                        </a:rPr>
                        <a:t>bienestar laboral</a:t>
                      </a:r>
                      <a:r>
                        <a:rPr lang="es-MX" sz="1300" kern="1200" dirty="0">
                          <a:solidFill>
                            <a:schemeClr val="dk1"/>
                          </a:solidFill>
                          <a:effectLst/>
                          <a:latin typeface="+mn-lt"/>
                          <a:ea typeface="+mn-ea"/>
                          <a:cs typeface="+mn-cs"/>
                        </a:rPr>
                        <a:t> de los servidores que lo integran, para ofrecer servicios públicos  </a:t>
                      </a:r>
                      <a:r>
                        <a:rPr lang="es-MX" sz="1300" u="sng" kern="1200" dirty="0">
                          <a:solidFill>
                            <a:schemeClr val="dk1"/>
                          </a:solidFill>
                          <a:effectLst/>
                          <a:latin typeface="+mn-lt"/>
                          <a:ea typeface="+mn-ea"/>
                          <a:cs typeface="+mn-cs"/>
                        </a:rPr>
                        <a:t>pertinentes,</a:t>
                      </a:r>
                      <a:r>
                        <a:rPr lang="es-MX" sz="1300" kern="1200" dirty="0">
                          <a:solidFill>
                            <a:schemeClr val="dk1"/>
                          </a:solidFill>
                          <a:effectLst/>
                          <a:latin typeface="+mn-lt"/>
                          <a:ea typeface="+mn-ea"/>
                          <a:cs typeface="+mn-cs"/>
                        </a:rPr>
                        <a:t> oportunos y de calidad.</a:t>
                      </a:r>
                    </a:p>
                  </a:txBody>
                  <a:tcPr/>
                </a:tc>
                <a:extLst>
                  <a:ext uri="{0D108BD9-81ED-4DB2-BD59-A6C34878D82A}">
                    <a16:rowId xmlns:a16="http://schemas.microsoft.com/office/drawing/2014/main" val="2376043499"/>
                  </a:ext>
                </a:extLst>
              </a:tr>
            </a:tbl>
          </a:graphicData>
        </a:graphic>
      </p:graphicFrame>
    </p:spTree>
    <p:extLst>
      <p:ext uri="{BB962C8B-B14F-4D97-AF65-F5344CB8AC3E}">
        <p14:creationId xmlns:p14="http://schemas.microsoft.com/office/powerpoint/2010/main" val="170131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0784E-C944-D33E-5299-2F8A40F39DA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75E0B46-05AD-6447-4B3F-2C800D095F25}"/>
              </a:ext>
            </a:extLst>
          </p:cNvPr>
          <p:cNvSpPr>
            <a:spLocks noGrp="1"/>
          </p:cNvSpPr>
          <p:nvPr>
            <p:ph type="title"/>
          </p:nvPr>
        </p:nvSpPr>
        <p:spPr>
          <a:xfrm>
            <a:off x="685800" y="0"/>
            <a:ext cx="10515600" cy="812165"/>
          </a:xfrm>
        </p:spPr>
        <p:txBody>
          <a:bodyPr>
            <a:normAutofit/>
          </a:bodyPr>
          <a:lstStyle/>
          <a:p>
            <a:pPr algn="ctr"/>
            <a:r>
              <a:rPr lang="es-ES" sz="1800" b="1" dirty="0">
                <a:solidFill>
                  <a:srgbClr val="000000"/>
                </a:solidFill>
                <a:effectLst/>
                <a:latin typeface="Arial Narrow" panose="020B0606020202030204" pitchFamily="34" charset="0"/>
                <a:ea typeface="Times New Roman" panose="02020603050405020304" pitchFamily="18" charset="0"/>
              </a:rPr>
              <a:t>CAPÍTULO I  DISPOSICIONES GENERALES</a:t>
            </a:r>
            <a:endParaRPr lang="es-PY" dirty="0"/>
          </a:p>
        </p:txBody>
      </p:sp>
      <p:graphicFrame>
        <p:nvGraphicFramePr>
          <p:cNvPr id="4" name="Marcador de contenido 3">
            <a:extLst>
              <a:ext uri="{FF2B5EF4-FFF2-40B4-BE49-F238E27FC236}">
                <a16:creationId xmlns:a16="http://schemas.microsoft.com/office/drawing/2014/main" id="{5BD5ADD5-1F6C-D5DE-A824-136A521B5395}"/>
              </a:ext>
            </a:extLst>
          </p:cNvPr>
          <p:cNvGraphicFramePr>
            <a:graphicFrameLocks noGrp="1"/>
          </p:cNvGraphicFramePr>
          <p:nvPr>
            <p:ph idx="1"/>
            <p:extLst>
              <p:ext uri="{D42A27DB-BD31-4B8C-83A1-F6EECF244321}">
                <p14:modId xmlns:p14="http://schemas.microsoft.com/office/powerpoint/2010/main" val="1685286692"/>
              </p:ext>
            </p:extLst>
          </p:nvPr>
        </p:nvGraphicFramePr>
        <p:xfrm>
          <a:off x="685800" y="652145"/>
          <a:ext cx="10995660" cy="5852160"/>
        </p:xfrm>
        <a:graphic>
          <a:graphicData uri="http://schemas.openxmlformats.org/drawingml/2006/table">
            <a:tbl>
              <a:tblPr firstRow="1" bandRow="1">
                <a:tableStyleId>{5C22544A-7EE6-4342-B048-85BDC9FD1C3A}</a:tableStyleId>
              </a:tblPr>
              <a:tblGrid>
                <a:gridCol w="4228478">
                  <a:extLst>
                    <a:ext uri="{9D8B030D-6E8A-4147-A177-3AD203B41FA5}">
                      <a16:colId xmlns:a16="http://schemas.microsoft.com/office/drawing/2014/main" val="1650075070"/>
                    </a:ext>
                  </a:extLst>
                </a:gridCol>
                <a:gridCol w="3605930">
                  <a:extLst>
                    <a:ext uri="{9D8B030D-6E8A-4147-A177-3AD203B41FA5}">
                      <a16:colId xmlns:a16="http://schemas.microsoft.com/office/drawing/2014/main" val="1937010270"/>
                    </a:ext>
                  </a:extLst>
                </a:gridCol>
                <a:gridCol w="3161252">
                  <a:extLst>
                    <a:ext uri="{9D8B030D-6E8A-4147-A177-3AD203B41FA5}">
                      <a16:colId xmlns:a16="http://schemas.microsoft.com/office/drawing/2014/main" val="2320187154"/>
                    </a:ext>
                  </a:extLst>
                </a:gridCol>
              </a:tblGrid>
              <a:tr h="803799">
                <a:tc>
                  <a:txBody>
                    <a:bodyPr/>
                    <a:lstStyle/>
                    <a:p>
                      <a:pPr algn="ctr"/>
                      <a:r>
                        <a:rPr lang="es-MX" sz="1300" dirty="0"/>
                        <a:t>LEY  N° 1.626/2000  DE LA FUNCIÓN PÚBLICA</a:t>
                      </a:r>
                      <a:endParaRPr lang="es-PY" sz="13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300" dirty="0"/>
                        <a:t>PROYECTO DE LEY</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300" b="1" kern="1200" dirty="0">
                          <a:solidFill>
                            <a:schemeClr val="lt1"/>
                          </a:solidFill>
                          <a:effectLst/>
                          <a:latin typeface="+mn-lt"/>
                          <a:ea typeface="+mn-ea"/>
                          <a:cs typeface="+mn-cs"/>
                        </a:rPr>
                        <a:t>DE LA FUNCIÓN PÚBLICA Y LA CARRERA DEL SERVICIO CIVIL</a:t>
                      </a:r>
                      <a:endParaRPr lang="es-PY" sz="1300" dirty="0"/>
                    </a:p>
                    <a:p>
                      <a:pPr algn="ctr"/>
                      <a:endParaRPr lang="es-PY" sz="1300" dirty="0"/>
                    </a:p>
                  </a:txBody>
                  <a:tcPr/>
                </a:tc>
                <a:tc>
                  <a:txBody>
                    <a:bodyPr/>
                    <a:lstStyle/>
                    <a:p>
                      <a:pPr algn="ctr"/>
                      <a:r>
                        <a:rPr lang="es-MX" sz="1300" dirty="0"/>
                        <a:t>COMENTARIOS</a:t>
                      </a:r>
                      <a:endParaRPr lang="es-PY" sz="1300" dirty="0"/>
                    </a:p>
                  </a:txBody>
                  <a:tcPr/>
                </a:tc>
                <a:extLst>
                  <a:ext uri="{0D108BD9-81ED-4DB2-BD59-A6C34878D82A}">
                    <a16:rowId xmlns:a16="http://schemas.microsoft.com/office/drawing/2014/main" val="4106975330"/>
                  </a:ext>
                </a:extLst>
              </a:tr>
              <a:tr h="4910566">
                <a:tc>
                  <a:txBody>
                    <a:bodyPr/>
                    <a:lstStyle/>
                    <a:p>
                      <a:pPr algn="just">
                        <a:lnSpc>
                          <a:spcPts val="1700"/>
                        </a:lnSpc>
                      </a:pPr>
                      <a:r>
                        <a:rPr lang="es-ES" sz="1300" b="1" kern="1200" dirty="0">
                          <a:solidFill>
                            <a:schemeClr val="dk1"/>
                          </a:solidFill>
                          <a:effectLst/>
                          <a:latin typeface="+mn-lt"/>
                          <a:ea typeface="+mn-ea"/>
                          <a:cs typeface="+mn-cs"/>
                        </a:rPr>
                        <a:t>Artículo 1º.-</a:t>
                      </a:r>
                      <a:r>
                        <a:rPr lang="es-ES" sz="1300" kern="1200" dirty="0">
                          <a:solidFill>
                            <a:schemeClr val="dk1"/>
                          </a:solidFill>
                          <a:effectLst/>
                          <a:latin typeface="+mn-lt"/>
                          <a:ea typeface="+mn-ea"/>
                          <a:cs typeface="+mn-cs"/>
                        </a:rPr>
                        <a:t> Esta ley tiene por objeto regular la situación jurídica de los funcionarios y de los empleados públicos, el personal de confianza, el contratado y el auxiliar, que presten servicio en la Administración Central, en los entes descentralizados, los gobiernos departamentales y las municipalidades, la Defensoría del Pueblo, la Contraloría General de la República, la banca pública y los</a:t>
                      </a:r>
                      <a:r>
                        <a:rPr lang="es-ES" sz="1300" b="1" kern="1200" dirty="0">
                          <a:solidFill>
                            <a:schemeClr val="dk1"/>
                          </a:solidFill>
                          <a:effectLst/>
                          <a:latin typeface="+mn-lt"/>
                          <a:ea typeface="+mn-ea"/>
                          <a:cs typeface="+mn-cs"/>
                        </a:rPr>
                        <a:t> </a:t>
                      </a:r>
                      <a:r>
                        <a:rPr lang="es-ES" sz="1300" kern="1200" dirty="0">
                          <a:solidFill>
                            <a:schemeClr val="dk1"/>
                          </a:solidFill>
                          <a:effectLst/>
                          <a:latin typeface="+mn-lt"/>
                          <a:ea typeface="+mn-ea"/>
                          <a:cs typeface="+mn-cs"/>
                        </a:rPr>
                        <a:t>demás organismos y entidades del Estado.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Las leyes especiales vigentes y las que se dicten para regular las relaciones laborales entre el personal de la administración central con los respectivos organismos y entidades del estado, se ajustarán a las disposiciones de esta ley aunque deban contemplar situaciones especiales.</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 </a:t>
                      </a:r>
                      <a:endParaRPr lang="es-PY" sz="1300" kern="1200" dirty="0">
                        <a:solidFill>
                          <a:schemeClr val="dk1"/>
                        </a:solidFill>
                        <a:effectLst/>
                        <a:latin typeface="+mn-lt"/>
                        <a:ea typeface="+mn-ea"/>
                        <a:cs typeface="+mn-cs"/>
                      </a:endParaRPr>
                    </a:p>
                    <a:p>
                      <a:pPr algn="just">
                        <a:lnSpc>
                          <a:spcPts val="1700"/>
                        </a:lnSpc>
                      </a:pPr>
                      <a:r>
                        <a:rPr lang="es-ES" sz="1300" kern="1200" dirty="0">
                          <a:solidFill>
                            <a:schemeClr val="dk1"/>
                          </a:solidFill>
                          <a:effectLst/>
                          <a:latin typeface="+mn-lt"/>
                          <a:ea typeface="+mn-ea"/>
                          <a:cs typeface="+mn-cs"/>
                        </a:rPr>
                        <a:t>Entiéndese por administración central los organismos que componen el Poder Ejecutivo, el Poder Legislativo y el Poder Judicial, sus reparticiones y dependencias.</a:t>
                      </a:r>
                      <a:endParaRPr lang="es-PY" sz="1300" dirty="0"/>
                    </a:p>
                  </a:txBody>
                  <a:tcPr/>
                </a:tc>
                <a:tc>
                  <a:txBody>
                    <a:bodyPr/>
                    <a:lstStyle/>
                    <a:p>
                      <a:pPr algn="just">
                        <a:lnSpc>
                          <a:spcPts val="1700"/>
                        </a:lnSpc>
                      </a:pPr>
                      <a:r>
                        <a:rPr lang="es-MX" sz="1300" kern="1200" dirty="0">
                          <a:solidFill>
                            <a:schemeClr val="dk1"/>
                          </a:solidFill>
                          <a:effectLst/>
                          <a:latin typeface="+mn-lt"/>
                          <a:ea typeface="+mn-ea"/>
                          <a:cs typeface="+mn-cs"/>
                        </a:rPr>
                        <a:t>Artículo 3°. – Ámbito de aplicación</a:t>
                      </a:r>
                    </a:p>
                    <a:p>
                      <a:pPr algn="just">
                        <a:lnSpc>
                          <a:spcPts val="1700"/>
                        </a:lnSpc>
                      </a:pPr>
                      <a:r>
                        <a:rPr lang="es-MX" sz="1300" kern="1200" dirty="0">
                          <a:solidFill>
                            <a:schemeClr val="dk1"/>
                          </a:solidFill>
                          <a:effectLst/>
                          <a:latin typeface="+mn-lt"/>
                          <a:ea typeface="+mn-ea"/>
                          <a:cs typeface="+mn-cs"/>
                        </a:rPr>
                        <a:t>La presente ley contiene disposiciones generales aplicables a todas las instituciones públicas. Entiéndase a aquellas incluidas en el Presupuesto General de la Nación, así como a las municipalidades.</a:t>
                      </a:r>
                    </a:p>
                    <a:p>
                      <a:pPr algn="just">
                        <a:lnSpc>
                          <a:spcPts val="1700"/>
                        </a:lnSpc>
                      </a:pPr>
                      <a:r>
                        <a:rPr lang="es-MX" sz="1300" kern="1200" dirty="0">
                          <a:solidFill>
                            <a:schemeClr val="dk1"/>
                          </a:solidFill>
                          <a:effectLst/>
                          <a:latin typeface="+mn-lt"/>
                          <a:ea typeface="+mn-ea"/>
                          <a:cs typeface="+mn-cs"/>
                        </a:rPr>
                        <a:t>La ley también contiene disposiciones especiales que regulan la carrera del servicio civil, así como la competencia regulatoria y rectoría aplicable a la misma.</a:t>
                      </a:r>
                    </a:p>
                    <a:p>
                      <a:pPr algn="just">
                        <a:lnSpc>
                          <a:spcPts val="1700"/>
                        </a:lnSpc>
                      </a:pPr>
                      <a:r>
                        <a:rPr lang="es-MX" sz="1300" kern="1200" dirty="0">
                          <a:solidFill>
                            <a:schemeClr val="dk1"/>
                          </a:solidFill>
                          <a:effectLst/>
                          <a:latin typeface="+mn-lt"/>
                          <a:ea typeface="+mn-ea"/>
                          <a:cs typeface="+mn-cs"/>
                        </a:rPr>
                        <a:t>Las sociedades anónimas con participación mayoritaria del Estado se encuentran excluidas.</a:t>
                      </a:r>
                    </a:p>
                    <a:p>
                      <a:pPr>
                        <a:lnSpc>
                          <a:spcPts val="1700"/>
                        </a:lnSpc>
                      </a:pPr>
                      <a:endParaRPr lang="es-PY" sz="1300" dirty="0"/>
                    </a:p>
                  </a:txBody>
                  <a:tcPr/>
                </a:tc>
                <a:tc>
                  <a:txBody>
                    <a:bodyPr/>
                    <a:lstStyle/>
                    <a:p>
                      <a:r>
                        <a:rPr lang="es-MX" sz="1300" dirty="0"/>
                        <a:t>Con la redacción de la Ley se excluyen a COPACO, ANDE, ESSAP, FERROCARRIL, PETROPAR, EBY E ITAIPU.  </a:t>
                      </a:r>
                    </a:p>
                    <a:p>
                      <a:endParaRPr lang="es-MX" sz="1300" dirty="0"/>
                    </a:p>
                    <a:p>
                      <a:pPr algn="just">
                        <a:lnSpc>
                          <a:spcPts val="1700"/>
                        </a:lnSpc>
                      </a:pPr>
                      <a:r>
                        <a:rPr lang="es-MX" sz="1300" kern="1200" dirty="0">
                          <a:solidFill>
                            <a:schemeClr val="dk1"/>
                          </a:solidFill>
                          <a:effectLst/>
                          <a:latin typeface="+mn-lt"/>
                          <a:ea typeface="+mn-ea"/>
                          <a:cs typeface="+mn-cs"/>
                        </a:rPr>
                        <a:t>Artículo 3°. – Ámbito de aplicación</a:t>
                      </a:r>
                    </a:p>
                    <a:p>
                      <a:pPr algn="just">
                        <a:lnSpc>
                          <a:spcPts val="1700"/>
                        </a:lnSpc>
                      </a:pPr>
                      <a:r>
                        <a:rPr lang="es-MX" sz="1300" kern="1200" dirty="0">
                          <a:solidFill>
                            <a:schemeClr val="dk1"/>
                          </a:solidFill>
                          <a:effectLst/>
                          <a:latin typeface="+mn-lt"/>
                          <a:ea typeface="+mn-ea"/>
                          <a:cs typeface="+mn-cs"/>
                        </a:rPr>
                        <a:t>La presente ley contiene disposiciones generales aplicables a todas las instituciones públicas. Entiéndase a aquellas incluidas en el Presupuesto General de la Nación, así como a las municipalidades.</a:t>
                      </a:r>
                    </a:p>
                    <a:p>
                      <a:pPr algn="just">
                        <a:lnSpc>
                          <a:spcPts val="1700"/>
                        </a:lnSpc>
                      </a:pPr>
                      <a:r>
                        <a:rPr lang="es-MX" sz="1300" kern="1200" dirty="0">
                          <a:solidFill>
                            <a:schemeClr val="dk1"/>
                          </a:solidFill>
                          <a:effectLst/>
                          <a:latin typeface="+mn-lt"/>
                          <a:ea typeface="+mn-ea"/>
                          <a:cs typeface="+mn-cs"/>
                        </a:rPr>
                        <a:t>La ley también contiene disposiciones especiales que regulan la carrera del servicio civil, así como la competencia regulatoria y rectoría aplicable a la misma.</a:t>
                      </a:r>
                    </a:p>
                    <a:p>
                      <a:pPr algn="just">
                        <a:lnSpc>
                          <a:spcPts val="1700"/>
                        </a:lnSpc>
                      </a:pPr>
                      <a:r>
                        <a:rPr lang="es-MX" sz="1300" kern="1200" dirty="0">
                          <a:solidFill>
                            <a:schemeClr val="dk1"/>
                          </a:solidFill>
                          <a:effectLst/>
                          <a:latin typeface="+mn-lt"/>
                          <a:ea typeface="+mn-ea"/>
                          <a:cs typeface="+mn-cs"/>
                        </a:rPr>
                        <a:t>Las sociedades anónimas con participación mayoritaria del Estado </a:t>
                      </a:r>
                      <a:r>
                        <a:rPr lang="es-MX" sz="1300" u="sng" kern="1200" dirty="0">
                          <a:solidFill>
                            <a:schemeClr val="dk1"/>
                          </a:solidFill>
                          <a:effectLst/>
                          <a:latin typeface="+mn-lt"/>
                          <a:ea typeface="+mn-ea"/>
                          <a:cs typeface="+mn-cs"/>
                        </a:rPr>
                        <a:t>aplicarán de manera subsidiaria la presente ley, siempre que ello sea más favorable al trabajador o ante la existencia de lagunas en la regulación de las mismas.</a:t>
                      </a:r>
                    </a:p>
                    <a:p>
                      <a:pPr>
                        <a:lnSpc>
                          <a:spcPts val="1700"/>
                        </a:lnSpc>
                      </a:pPr>
                      <a:endParaRPr lang="es-PY" sz="1300" dirty="0"/>
                    </a:p>
                    <a:p>
                      <a:endParaRPr lang="es-PY" sz="1300" dirty="0"/>
                    </a:p>
                  </a:txBody>
                  <a:tcPr/>
                </a:tc>
                <a:extLst>
                  <a:ext uri="{0D108BD9-81ED-4DB2-BD59-A6C34878D82A}">
                    <a16:rowId xmlns:a16="http://schemas.microsoft.com/office/drawing/2014/main" val="2376043499"/>
                  </a:ext>
                </a:extLst>
              </a:tr>
            </a:tbl>
          </a:graphicData>
        </a:graphic>
      </p:graphicFrame>
    </p:spTree>
    <p:extLst>
      <p:ext uri="{BB962C8B-B14F-4D97-AF65-F5344CB8AC3E}">
        <p14:creationId xmlns:p14="http://schemas.microsoft.com/office/powerpoint/2010/main" val="183427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32FD1CF-8BE4-1B9F-1B81-9F2E0319606F}"/>
              </a:ext>
            </a:extLst>
          </p:cNvPr>
          <p:cNvSpPr>
            <a:spLocks noGrp="1"/>
          </p:cNvSpPr>
          <p:nvPr>
            <p:ph idx="1"/>
          </p:nvPr>
        </p:nvSpPr>
        <p:spPr>
          <a:xfrm>
            <a:off x="5855970" y="835024"/>
            <a:ext cx="5859780" cy="5234305"/>
          </a:xfrm>
        </p:spPr>
        <p:txBody>
          <a:bodyPr>
            <a:normAutofit fontScale="92500" lnSpcReduction="20000"/>
          </a:bodyPr>
          <a:lstStyle/>
          <a:p>
            <a:pPr marL="0" indent="0" algn="just">
              <a:spcBef>
                <a:spcPts val="600"/>
              </a:spcBef>
              <a:spcAft>
                <a:spcPts val="600"/>
              </a:spcAft>
              <a:buNone/>
            </a:pPr>
            <a:r>
              <a:rPr lang="es-MX"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PROYECTO DE LEY DE LA FUNCIÓN PÚBLICA Y LA CARRERA DEL SERVICIO CIVIL</a:t>
            </a:r>
          </a:p>
          <a:p>
            <a:pPr algn="just">
              <a:spcBef>
                <a:spcPts val="600"/>
              </a:spcBef>
              <a:spcAft>
                <a:spcPts val="600"/>
              </a:spcAft>
            </a:pPr>
            <a:r>
              <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Artículo 4°. – Definiciones</a:t>
            </a:r>
            <a:endParaRPr lang="es-PY" sz="1800"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mj-lt"/>
              <a:buAutoNum type="alphaLcParenR"/>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Autoridad institucional:</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Funcionario público que ejerce un puesto público de conducción política en la institución pública, ya sea en forma unipersonal o como miembro de un órgano colegiado, interviniendo en la representación, la dirección y conducción de la institución pública. </a:t>
            </a:r>
            <a:endParaRPr lang="es-PY" sz="1800" u="none" strike="noStrike" dirty="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mj-lt"/>
              <a:buAutoNum type="alphaLcParenR"/>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Autoridad en materia de función pública: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Se refiere a las autoridades de aplicación de la presente ley, señaladas en el artículo 117 de esta normativa.</a:t>
            </a:r>
            <a:endParaRPr lang="es-PY" sz="1800" u="none" strike="noStrike" dirty="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mj-lt"/>
              <a:buAutoNum type="alphaLcParenR"/>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Cargo: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la función genérica que desempeña un funcionario público. Es aprobado con la denominación y remuneración prevista en el Presupuesto General de la Nación, así como en el de las municipalidades, correspondiente al Anexo del Personal de cada institución pública. Los cargos tendrán un orden jerárquico.</a:t>
            </a:r>
            <a:endParaRPr lang="es-PY" sz="1800" u="none" strike="noStrike" dirty="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mj-lt"/>
              <a:buAutoNum type="alphaLcParenR"/>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Categoría: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la identificación mediante el código presupuestario de cada cargo en el Anexo del Personal de cada institución pública. Para su determinación se considerará el orden jerárquico del cargo.</a:t>
            </a:r>
            <a:endParaRPr lang="es-PY" sz="1800" u="none" strike="noStrike" dirty="0">
              <a:effectLst/>
              <a:latin typeface="Times New Roman" panose="02020603050405020304" pitchFamily="18" charset="0"/>
              <a:ea typeface="Times New Roman" panose="02020603050405020304" pitchFamily="18" charset="0"/>
            </a:endParaRPr>
          </a:p>
          <a:p>
            <a:endParaRPr lang="es-PY" dirty="0"/>
          </a:p>
        </p:txBody>
      </p:sp>
      <p:sp>
        <p:nvSpPr>
          <p:cNvPr id="6" name="Marcador de contenido 2">
            <a:extLst>
              <a:ext uri="{FF2B5EF4-FFF2-40B4-BE49-F238E27FC236}">
                <a16:creationId xmlns:a16="http://schemas.microsoft.com/office/drawing/2014/main" id="{7A09B07B-B5AE-7988-D325-C78068E7109A}"/>
              </a:ext>
            </a:extLst>
          </p:cNvPr>
          <p:cNvSpPr txBox="1">
            <a:spLocks/>
          </p:cNvSpPr>
          <p:nvPr/>
        </p:nvSpPr>
        <p:spPr>
          <a:xfrm>
            <a:off x="777240" y="835660"/>
            <a:ext cx="4503420" cy="52343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s-MX" sz="1800" b="1" dirty="0">
                <a:solidFill>
                  <a:srgbClr val="000000"/>
                </a:solidFill>
                <a:latin typeface="Garamond" panose="02020404030301010803" pitchFamily="18" charset="0"/>
                <a:ea typeface="Garamond" panose="02020404030301010803" pitchFamily="18" charset="0"/>
                <a:cs typeface="Garamond" panose="02020404030301010803" pitchFamily="18" charset="0"/>
              </a:rPr>
              <a:t>LEY  N° 1.626/2000  DE LA FUNCIÓN PÚBLICA/ Comentarios</a:t>
            </a:r>
            <a:endParaRPr lang="es-PY" sz="1800" dirty="0">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latin typeface="Times New Roman" panose="02020603050405020304" pitchFamily="18" charset="0"/>
              <a:ea typeface="Times New Roman" panose="02020603050405020304" pitchFamily="18" charset="0"/>
            </a:endParaRPr>
          </a:p>
          <a:p>
            <a:pPr marL="342900" indent="-342900" algn="just">
              <a:spcBef>
                <a:spcPts val="600"/>
              </a:spcBef>
              <a:spcAft>
                <a:spcPts val="600"/>
              </a:spcAft>
              <a:buFont typeface="+mj-lt"/>
              <a:buAutoNum type="alphaLcParenR"/>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Autoridad institucional:</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Funcionario público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con experiencia debidamente acreditada en el cargo,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que ejerce un puesto público de conducción política en la institución pública, ya sea en forma unipersonal o como miembro de un órgano colegiado, interviniendo en la representación, la dirección y conducción de la institución pública. </a:t>
            </a:r>
            <a:endParaRPr lang="es-PY" sz="1800" u="none" strike="noStrike" dirty="0">
              <a:effectLst/>
              <a:latin typeface="Times New Roman" panose="02020603050405020304" pitchFamily="18" charset="0"/>
              <a:ea typeface="Times New Roman" panose="02020603050405020304" pitchFamily="18" charset="0"/>
            </a:endParaRPr>
          </a:p>
          <a:p>
            <a:pPr marL="342900" indent="-342900" algn="just">
              <a:spcBef>
                <a:spcPts val="600"/>
              </a:spcBef>
              <a:spcAft>
                <a:spcPts val="600"/>
              </a:spcAft>
              <a:buFont typeface="+mj-lt"/>
              <a:buAutoNum type="alphaLcParenR"/>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t>
            </a:r>
            <a:endParaRPr lang="es-PY" sz="1800" dirty="0">
              <a:latin typeface="Times New Roman" panose="02020603050405020304" pitchFamily="18" charset="0"/>
              <a:ea typeface="Times New Roman" panose="02020603050405020304" pitchFamily="18" charset="0"/>
            </a:endParaRPr>
          </a:p>
          <a:p>
            <a:pPr marL="342900" indent="-342900" algn="just">
              <a:spcBef>
                <a:spcPts val="600"/>
              </a:spcBef>
              <a:spcAft>
                <a:spcPts val="600"/>
              </a:spcAft>
              <a:buFont typeface="+mj-lt"/>
              <a:buAutoNum type="alphaLcParenR"/>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t>
            </a:r>
            <a:endParaRPr lang="es-PY" sz="1800" dirty="0">
              <a:latin typeface="Times New Roman" panose="02020603050405020304" pitchFamily="18" charset="0"/>
              <a:ea typeface="Times New Roman" panose="02020603050405020304" pitchFamily="18" charset="0"/>
            </a:endParaRPr>
          </a:p>
          <a:p>
            <a:endParaRPr lang="es-PY" dirty="0"/>
          </a:p>
        </p:txBody>
      </p:sp>
      <p:sp>
        <p:nvSpPr>
          <p:cNvPr id="7" name="Título 1">
            <a:extLst>
              <a:ext uri="{FF2B5EF4-FFF2-40B4-BE49-F238E27FC236}">
                <a16:creationId xmlns:a16="http://schemas.microsoft.com/office/drawing/2014/main" id="{0FAC5A20-CC34-540D-9E50-CF4C4892CEF0}"/>
              </a:ext>
            </a:extLst>
          </p:cNvPr>
          <p:cNvSpPr>
            <a:spLocks noGrp="1"/>
          </p:cNvSpPr>
          <p:nvPr>
            <p:ph type="title"/>
          </p:nvPr>
        </p:nvSpPr>
        <p:spPr>
          <a:xfrm>
            <a:off x="262890" y="92710"/>
            <a:ext cx="10515600" cy="812165"/>
          </a:xfrm>
        </p:spPr>
        <p:txBody>
          <a:bodyPr>
            <a:normAutofit/>
          </a:bodyPr>
          <a:lstStyle/>
          <a:p>
            <a:pPr algn="ctr"/>
            <a:r>
              <a:rPr lang="es-ES" sz="1800" b="1" dirty="0">
                <a:solidFill>
                  <a:srgbClr val="000000"/>
                </a:solidFill>
                <a:effectLst/>
                <a:latin typeface="Arial Narrow" panose="020B0606020202030204" pitchFamily="34" charset="0"/>
                <a:ea typeface="Times New Roman" panose="02020603050405020304" pitchFamily="18" charset="0"/>
              </a:rPr>
              <a:t>CAPÍTULO I  DISPOSICIONES GENERALES</a:t>
            </a:r>
            <a:endParaRPr lang="es-PY" dirty="0"/>
          </a:p>
        </p:txBody>
      </p:sp>
    </p:spTree>
    <p:extLst>
      <p:ext uri="{BB962C8B-B14F-4D97-AF65-F5344CB8AC3E}">
        <p14:creationId xmlns:p14="http://schemas.microsoft.com/office/powerpoint/2010/main" val="1706024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EA8A1-20BB-6833-F0E1-A12818AB40C5}"/>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9FDB480-5D93-BF6B-DBC3-F3C317B895C4}"/>
              </a:ext>
            </a:extLst>
          </p:cNvPr>
          <p:cNvSpPr>
            <a:spLocks noGrp="1"/>
          </p:cNvSpPr>
          <p:nvPr>
            <p:ph idx="1"/>
          </p:nvPr>
        </p:nvSpPr>
        <p:spPr>
          <a:xfrm>
            <a:off x="5977890" y="647540"/>
            <a:ext cx="5257800" cy="5261452"/>
          </a:xfrm>
        </p:spPr>
        <p:txBody>
          <a:bodyPr>
            <a:normAutofit fontScale="85000" lnSpcReduction="20000"/>
          </a:bodyPr>
          <a:lstStyle/>
          <a:p>
            <a:pPr algn="just">
              <a:spcBef>
                <a:spcPts val="600"/>
              </a:spcBef>
              <a:spcAft>
                <a:spcPts val="600"/>
              </a:spcAft>
            </a:pPr>
            <a:r>
              <a:rPr lang="es-MX"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PROYECTO DE LEY DE LA FUNCIÓN PÚBLICA Y LA CARRERA DEL SERVICIO CIVIL</a:t>
            </a:r>
          </a:p>
          <a:p>
            <a:pPr algn="just">
              <a:spcBef>
                <a:spcPts val="600"/>
              </a:spcBef>
              <a:spcAft>
                <a:spcPts val="600"/>
              </a:spcAft>
            </a:pPr>
            <a:endPar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endParaRPr>
          </a:p>
          <a:p>
            <a:pPr algn="just">
              <a:spcBef>
                <a:spcPts val="600"/>
              </a:spcBef>
              <a:spcAft>
                <a:spcPts val="600"/>
              </a:spcAft>
            </a:pPr>
            <a:r>
              <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Artículo 4°. – Definiciones</a:t>
            </a:r>
            <a:endParaRPr lang="es-PY" sz="1800"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 Carreras de la función pública:</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Son las distintas carreras establecidas en el artículo 101 de la Constitución de la República y en leyes especiales.</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f) Concurso público: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Conjunto de procedimientos técnicos, cuantificables y comparables conforme con el reglamento general a ser establecido por la autoridad en materia de función pública correspondiente.</a:t>
            </a:r>
            <a:endParaRPr lang="es-PY" sz="1800" dirty="0">
              <a:solidFill>
                <a:srgbClr val="000000"/>
              </a:solidFill>
              <a:latin typeface="Times New Roman" panose="02020603050405020304" pitchFamily="18" charset="0"/>
              <a:ea typeface="Garamond" panose="02020404030301010803" pitchFamily="18" charset="0"/>
            </a:endParaRPr>
          </a:p>
          <a:p>
            <a:pPr marL="0" lvl="0" indent="0" algn="just">
              <a:spcBef>
                <a:spcPts val="600"/>
              </a:spcBef>
              <a:spcAft>
                <a:spcPts val="600"/>
              </a:spcAft>
              <a:buNone/>
            </a:pPr>
            <a:r>
              <a:rPr lang="es-PY" sz="1800" i="1" u="none" strike="noStrike" dirty="0">
                <a:solidFill>
                  <a:srgbClr val="000000"/>
                </a:solidFill>
                <a:effectLst/>
                <a:latin typeface="Times New Roman" panose="02020603050405020304" pitchFamily="18" charset="0"/>
                <a:ea typeface="Garamond" panose="02020404030301010803" pitchFamily="18" charset="0"/>
                <a:cs typeface="Garamond" panose="02020404030301010803" pitchFamily="18" charset="0"/>
              </a:rPr>
              <a:t>g)</a:t>
            </a:r>
            <a:r>
              <a:rPr lang="es-ES" sz="1800" i="1" u="none" strike="noStrike" dirty="0">
                <a:effectLst/>
                <a:latin typeface="Garamond" panose="02020404030301010803" pitchFamily="18" charset="0"/>
                <a:ea typeface="Garamond" panose="02020404030301010803" pitchFamily="18" charset="0"/>
                <a:cs typeface="Garamond" panose="02020404030301010803" pitchFamily="18" charset="0"/>
              </a:rPr>
              <a:t>Derecho adquirido con anterioridad a la designación en un cargo de confianza, de asesoría o del sistema de directivos públicos: </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Es el derecho del funcionario público de carrera de conservar el sueldo básico correspondiente al último puesto, nivel y grado al que haya accedido con anterioridad a la elección o designación del cargo o puesto actual en caso de cesación en dicho cargo o puesto, sin perjuicio de otros derechos adquiridos en la carrera.</a:t>
            </a:r>
            <a:endParaRPr lang="es-PY" sz="1800" dirty="0">
              <a:latin typeface="Times New Roman" panose="02020603050405020304" pitchFamily="18" charset="0"/>
              <a:ea typeface="Garamond" panose="02020404030301010803" pitchFamily="18" charset="0"/>
            </a:endParaRPr>
          </a:p>
          <a:p>
            <a:pPr marL="0" lvl="0" indent="0" algn="just">
              <a:spcBef>
                <a:spcPts val="600"/>
              </a:spcBef>
              <a:spcAft>
                <a:spcPts val="600"/>
              </a:spcAft>
              <a:buNone/>
            </a:pPr>
            <a:r>
              <a:rPr lang="es-PY" sz="1800" i="1" u="none" strike="noStrike" dirty="0">
                <a:solidFill>
                  <a:srgbClr val="000000"/>
                </a:solidFill>
                <a:effectLst/>
                <a:latin typeface="Times New Roman" panose="02020603050405020304" pitchFamily="18" charset="0"/>
                <a:ea typeface="Garamond" panose="02020404030301010803" pitchFamily="18" charset="0"/>
                <a:cs typeface="Garamond" panose="02020404030301010803" pitchFamily="18" charset="0"/>
              </a:rPr>
              <a:t>h)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Directivo público: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Es el funcionario público que ejerce un puesto directivo dentro del Régimen del Servicio Civil, y que se encuentra sujeto al procedimiento específico de selección regulado en el Capítulo IV del Título II de la presente ley.</a:t>
            </a:r>
            <a:endParaRPr lang="es-PY" sz="1800" u="none" strike="noStrike" dirty="0">
              <a:effectLst/>
              <a:latin typeface="Times New Roman" panose="02020603050405020304" pitchFamily="18" charset="0"/>
              <a:ea typeface="Times New Roman" panose="02020603050405020304" pitchFamily="18" charset="0"/>
            </a:endParaRPr>
          </a:p>
          <a:p>
            <a:endParaRPr lang="es-PY" dirty="0"/>
          </a:p>
        </p:txBody>
      </p:sp>
      <p:sp>
        <p:nvSpPr>
          <p:cNvPr id="4" name="Título 1">
            <a:extLst>
              <a:ext uri="{FF2B5EF4-FFF2-40B4-BE49-F238E27FC236}">
                <a16:creationId xmlns:a16="http://schemas.microsoft.com/office/drawing/2014/main" id="{F4A2CEDD-7008-DF85-83D8-229195C544D7}"/>
              </a:ext>
            </a:extLst>
          </p:cNvPr>
          <p:cNvSpPr>
            <a:spLocks noGrp="1"/>
          </p:cNvSpPr>
          <p:nvPr>
            <p:ph type="title"/>
          </p:nvPr>
        </p:nvSpPr>
        <p:spPr>
          <a:xfrm>
            <a:off x="571500" y="-16352"/>
            <a:ext cx="10515600" cy="812165"/>
          </a:xfrm>
        </p:spPr>
        <p:txBody>
          <a:bodyPr>
            <a:normAutofit/>
          </a:bodyPr>
          <a:lstStyle/>
          <a:p>
            <a:pPr algn="ctr"/>
            <a:r>
              <a:rPr lang="es-ES" sz="1800" b="1" dirty="0">
                <a:solidFill>
                  <a:srgbClr val="000000"/>
                </a:solidFill>
                <a:effectLst/>
                <a:latin typeface="Arial Narrow" panose="020B0606020202030204" pitchFamily="34" charset="0"/>
                <a:ea typeface="Times New Roman" panose="02020603050405020304" pitchFamily="18" charset="0"/>
              </a:rPr>
              <a:t>CAPÍTULO I  DISPOSICIONES GENERALES</a:t>
            </a:r>
            <a:endParaRPr lang="es-PY" dirty="0"/>
          </a:p>
        </p:txBody>
      </p:sp>
      <p:sp>
        <p:nvSpPr>
          <p:cNvPr id="5" name="Marcador de contenido 2">
            <a:extLst>
              <a:ext uri="{FF2B5EF4-FFF2-40B4-BE49-F238E27FC236}">
                <a16:creationId xmlns:a16="http://schemas.microsoft.com/office/drawing/2014/main" id="{239C064F-AB01-1BAB-1C32-11D598C20E26}"/>
              </a:ext>
            </a:extLst>
          </p:cNvPr>
          <p:cNvSpPr txBox="1">
            <a:spLocks/>
          </p:cNvSpPr>
          <p:nvPr/>
        </p:nvSpPr>
        <p:spPr>
          <a:xfrm>
            <a:off x="1325880" y="674687"/>
            <a:ext cx="4503420" cy="523430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s-MX" sz="1800" b="1" dirty="0">
                <a:solidFill>
                  <a:srgbClr val="000000"/>
                </a:solidFill>
                <a:latin typeface="Garamond" panose="02020404030301010803" pitchFamily="18" charset="0"/>
                <a:ea typeface="Garamond" panose="02020404030301010803" pitchFamily="18" charset="0"/>
                <a:cs typeface="Garamond" panose="02020404030301010803" pitchFamily="18" charset="0"/>
              </a:rPr>
              <a:t>LEY  N° 1.626/2000  DE LA FUNCIÓN PÚBLICA/ Comentarios o Recomendaciones de ajuste a proyecto</a:t>
            </a:r>
            <a:endParaRPr lang="es-PY" sz="1800" dirty="0">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endPar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endParaRPr>
          </a:p>
          <a:p>
            <a:pPr marL="0" indent="0" algn="just">
              <a:spcBef>
                <a:spcPts val="600"/>
              </a:spcBef>
              <a:spcAft>
                <a:spcPts val="600"/>
              </a:spcAft>
              <a:buNone/>
            </a:pPr>
            <a:endPar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e) </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f)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Concurso público: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Conjunto de procedimientos técnicos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transparentes</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cuantificables, comparables y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verificables</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conforme con el reglamento general a ser establecido por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quienes ejerzan </a:t>
            </a:r>
            <a:r>
              <a:rPr lang="es-ES" sz="1800" b="1"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la</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autoridad en materia de función pública correspondiente.</a:t>
            </a:r>
            <a:endParaRPr lang="es-PY" sz="1800" dirty="0">
              <a:solidFill>
                <a:srgbClr val="000000"/>
              </a:solidFill>
              <a:latin typeface="Times New Roman" panose="02020603050405020304" pitchFamily="18" charset="0"/>
              <a:ea typeface="Garamond" panose="02020404030301010803" pitchFamily="18" charset="0"/>
            </a:endParaRPr>
          </a:p>
          <a:p>
            <a:pPr marL="0" indent="0" algn="just">
              <a:spcBef>
                <a:spcPts val="600"/>
              </a:spcBef>
              <a:spcAft>
                <a:spcPts val="600"/>
              </a:spcAft>
              <a:buNone/>
            </a:pPr>
            <a:endPar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endParaRPr>
          </a:p>
          <a:p>
            <a:pPr marL="0" indent="0" algn="just">
              <a:spcBef>
                <a:spcPts val="600"/>
              </a:spcBef>
              <a:spcAft>
                <a:spcPts val="600"/>
              </a:spcAft>
              <a:buNone/>
            </a:pPr>
            <a:endPar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g) </a:t>
            </a:r>
            <a:r>
              <a:rPr lang="es-ES" sz="1800" i="1" u="none" strike="noStrike" dirty="0">
                <a:effectLst/>
                <a:latin typeface="Garamond" panose="02020404030301010803" pitchFamily="18" charset="0"/>
                <a:ea typeface="Garamond" panose="02020404030301010803" pitchFamily="18" charset="0"/>
                <a:cs typeface="Garamond" panose="02020404030301010803" pitchFamily="18" charset="0"/>
              </a:rPr>
              <a:t>Derecho adquirido con anterioridad a la designación en un cargo de confianza, de asesoría o del sistema de directivos públicos: </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Es el derecho del funcionario público de carrera de conservar el sueldo básico correspondiente al último puesto, nivel y grado al que haya accedido con anterioridad a la elección o designación del cargo o puesto actual en caso de cesación en dicho cargo o puesto, sin perjuicio de otros derechos adquiridos en la carrera </a:t>
            </a:r>
            <a:r>
              <a:rPr lang="es-ES" sz="1800" u="sng" strike="noStrike" dirty="0">
                <a:effectLst/>
                <a:latin typeface="Garamond" panose="02020404030301010803" pitchFamily="18" charset="0"/>
                <a:ea typeface="Garamond" panose="02020404030301010803" pitchFamily="18" charset="0"/>
                <a:cs typeface="Garamond" panose="02020404030301010803" pitchFamily="18" charset="0"/>
              </a:rPr>
              <a:t>ya sean a título personal o en virtud del Contrato Colectivo de Trabajo</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h)</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Directivo público: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Es el funcionario público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competente</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que ejerce un puesto directivo dentro del Régimen del Servicio Civil, y que se encuentra sujeto al procedimiento específico de selección regulado en el Capítulo IV del Título II de la presente ley.</a:t>
            </a:r>
            <a:endParaRPr lang="es-PY" sz="1800" u="none" strike="noStrike" dirty="0">
              <a:effectLst/>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endParaRPr lang="es-PY" sz="1800" dirty="0">
              <a:latin typeface="Times New Roman" panose="02020603050405020304" pitchFamily="18" charset="0"/>
              <a:ea typeface="Times New Roman" panose="02020603050405020304" pitchFamily="18" charset="0"/>
            </a:endParaRPr>
          </a:p>
          <a:p>
            <a:endParaRPr lang="es-PY" dirty="0"/>
          </a:p>
        </p:txBody>
      </p:sp>
    </p:spTree>
    <p:extLst>
      <p:ext uri="{BB962C8B-B14F-4D97-AF65-F5344CB8AC3E}">
        <p14:creationId xmlns:p14="http://schemas.microsoft.com/office/powerpoint/2010/main" val="383776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14B30-ED4C-9F28-D50A-84E4BB551A59}"/>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6B2314F-8934-C35D-DDAD-90B10FE25435}"/>
              </a:ext>
            </a:extLst>
          </p:cNvPr>
          <p:cNvSpPr>
            <a:spLocks noGrp="1"/>
          </p:cNvSpPr>
          <p:nvPr>
            <p:ph idx="1"/>
          </p:nvPr>
        </p:nvSpPr>
        <p:spPr>
          <a:xfrm>
            <a:off x="6537960" y="1112678"/>
            <a:ext cx="5086350" cy="5078572"/>
          </a:xfrm>
        </p:spPr>
        <p:txBody>
          <a:bodyPr>
            <a:normAutofit fontScale="85000" lnSpcReduction="10000"/>
          </a:bodyPr>
          <a:lstStyle/>
          <a:p>
            <a:pPr algn="just">
              <a:spcBef>
                <a:spcPts val="600"/>
              </a:spcBef>
              <a:spcAft>
                <a:spcPts val="600"/>
              </a:spcAft>
            </a:pPr>
            <a:r>
              <a:rPr lang="es-MX"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PROYECTO DE LEY DE LA FUNCIÓN PÚBLICA Y LA CARRERA DEL SERVICIO CIVIL</a:t>
            </a:r>
          </a:p>
          <a:p>
            <a:pPr algn="just">
              <a:spcBef>
                <a:spcPts val="600"/>
              </a:spcBef>
              <a:spcAft>
                <a:spcPts val="600"/>
              </a:spcAft>
            </a:pPr>
            <a:r>
              <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Artículo 4°. – Definiciones</a:t>
            </a:r>
            <a:endParaRPr lang="es-PY" sz="1800"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 los efectos de la presente ley, se entiende por:</a:t>
            </a:r>
          </a:p>
          <a:p>
            <a:pPr marL="0" indent="0" algn="just">
              <a:spcBef>
                <a:spcPts val="600"/>
              </a:spcBef>
              <a:spcAft>
                <a:spcPts val="600"/>
              </a:spcAft>
              <a:buNone/>
            </a:pPr>
            <a:r>
              <a:rPr lang="es-ES" sz="1800" i="1" u="none" strike="noStrike" dirty="0">
                <a:solidFill>
                  <a:srgbClr val="000000"/>
                </a:solidFill>
                <a:latin typeface="Garamond" panose="02020404030301010803" pitchFamily="18" charset="0"/>
                <a:ea typeface="Garamond" panose="02020404030301010803" pitchFamily="18" charset="0"/>
                <a:cs typeface="Garamond" panose="02020404030301010803" pitchFamily="18" charset="0"/>
              </a:rPr>
              <a:t>i)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Empleado público: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la persona que, en virtud de un contrato de empleo público por un tiempo determinado, se obliga a ejecutar una obra o prestar un servicio a una institución pública, bajo la dirección y dependencia de un superior jerárquico, mediante el pago de una remuneración.</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dirty="0">
                <a:solidFill>
                  <a:srgbClr val="000000"/>
                </a:solidFill>
                <a:latin typeface="Garamond" panose="02020404030301010803" pitchFamily="18" charset="0"/>
                <a:ea typeface="Garamond" panose="02020404030301010803" pitchFamily="18" charset="0"/>
                <a:cs typeface="Garamond" panose="02020404030301010803" pitchFamily="18" charset="0"/>
              </a:rPr>
              <a:t>j)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Funcionario público: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Es la persona nombrada mediante acto administrativo para ocupar, de manera permanente o transitoria, un cargo donde desarrolla tareas inherentes a la función de la institución pública en la que presta sus servicios, de conformidad con las leyes especiales que regulan las distintas carreras de la función pública y sus normas reglamentarias.</a:t>
            </a:r>
            <a:endParaRPr lang="es-PY" sz="1800" dirty="0">
              <a:solidFill>
                <a:srgbClr val="000000"/>
              </a:solidFill>
              <a:latin typeface="Times New Roman" panose="02020603050405020304" pitchFamily="18" charset="0"/>
              <a:ea typeface="Garamond" panose="02020404030301010803" pitchFamily="18" charset="0"/>
            </a:endParaRPr>
          </a:p>
          <a:p>
            <a:pPr marL="0" lvl="0" indent="0" algn="just">
              <a:spcBef>
                <a:spcPts val="600"/>
              </a:spcBef>
              <a:spcAft>
                <a:spcPts val="600"/>
              </a:spcAft>
              <a:buNone/>
            </a:pPr>
            <a:r>
              <a:rPr lang="es-PY" sz="1800" i="1" u="none" strike="noStrike" dirty="0">
                <a:solidFill>
                  <a:srgbClr val="000000"/>
                </a:solidFill>
                <a:effectLst/>
                <a:latin typeface="Times New Roman" panose="02020603050405020304" pitchFamily="18" charset="0"/>
                <a:ea typeface="Garamond" panose="02020404030301010803" pitchFamily="18" charset="0"/>
                <a:cs typeface="Garamond" panose="02020404030301010803" pitchFamily="18" charset="0"/>
              </a:rPr>
              <a:t>k) </a:t>
            </a:r>
            <a:r>
              <a:rPr lang="es-ES" sz="1800" i="1" u="none" strike="noStrike" dirty="0">
                <a:effectLst/>
                <a:latin typeface="Garamond" panose="02020404030301010803" pitchFamily="18" charset="0"/>
                <a:ea typeface="Garamond" panose="02020404030301010803" pitchFamily="18" charset="0"/>
                <a:cs typeface="Garamond" panose="02020404030301010803" pitchFamily="18" charset="0"/>
              </a:rPr>
              <a:t>Función: </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Es el conjunto de actividades y procesos afines asignados a un puesto de trabajo, para la consecución de los objetivos de la institución respectiva.</a:t>
            </a:r>
            <a:endParaRPr lang="es-PY" sz="1800" dirty="0">
              <a:latin typeface="Times New Roman" panose="02020603050405020304" pitchFamily="18" charset="0"/>
              <a:ea typeface="Garamond" panose="02020404030301010803" pitchFamily="18" charset="0"/>
            </a:endParaRPr>
          </a:p>
          <a:p>
            <a:pPr marL="0" lvl="0" indent="0" algn="just">
              <a:spcBef>
                <a:spcPts val="600"/>
              </a:spcBef>
              <a:spcAft>
                <a:spcPts val="600"/>
              </a:spcAft>
              <a:buNone/>
            </a:pPr>
            <a:r>
              <a:rPr lang="es-PY" sz="1800" i="1" u="none" strike="noStrike" dirty="0">
                <a:effectLst/>
                <a:latin typeface="Times New Roman" panose="02020603050405020304" pitchFamily="18" charset="0"/>
                <a:ea typeface="Garamond" panose="02020404030301010803" pitchFamily="18" charset="0"/>
                <a:cs typeface="Garamond" panose="02020404030301010803" pitchFamily="18" charset="0"/>
              </a:rPr>
              <a:t>l) </a:t>
            </a:r>
            <a:r>
              <a:rPr lang="es-ES" sz="1800" i="1" u="none" strike="noStrike" dirty="0">
                <a:effectLst/>
                <a:latin typeface="Garamond" panose="02020404030301010803" pitchFamily="18" charset="0"/>
                <a:ea typeface="Garamond" panose="02020404030301010803" pitchFamily="18" charset="0"/>
                <a:cs typeface="Garamond" panose="02020404030301010803" pitchFamily="18" charset="0"/>
              </a:rPr>
              <a:t>Función y empleo público:</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 Relación jurídica de derecho público existente entre un servidor público y la institución en la que el mismo presta sus servicios.</a:t>
            </a:r>
            <a:endParaRPr lang="es-PY" sz="1800" u="none" strike="noStrike" dirty="0">
              <a:effectLst/>
              <a:latin typeface="Times New Roman" panose="02020603050405020304" pitchFamily="18" charset="0"/>
              <a:ea typeface="Times New Roman" panose="02020603050405020304" pitchFamily="18" charset="0"/>
            </a:endParaRPr>
          </a:p>
          <a:p>
            <a:endParaRPr lang="es-PY" dirty="0"/>
          </a:p>
        </p:txBody>
      </p:sp>
      <p:sp>
        <p:nvSpPr>
          <p:cNvPr id="4" name="Título 1">
            <a:extLst>
              <a:ext uri="{FF2B5EF4-FFF2-40B4-BE49-F238E27FC236}">
                <a16:creationId xmlns:a16="http://schemas.microsoft.com/office/drawing/2014/main" id="{815318A8-7428-A5B4-0A9D-6D410CC55655}"/>
              </a:ext>
            </a:extLst>
          </p:cNvPr>
          <p:cNvSpPr txBox="1">
            <a:spLocks/>
          </p:cNvSpPr>
          <p:nvPr/>
        </p:nvSpPr>
        <p:spPr>
          <a:xfrm>
            <a:off x="685800" y="0"/>
            <a:ext cx="10515600" cy="8121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1800" b="1">
                <a:solidFill>
                  <a:srgbClr val="000000"/>
                </a:solidFill>
                <a:latin typeface="Arial Narrow" panose="020B0606020202030204" pitchFamily="34" charset="0"/>
                <a:ea typeface="Times New Roman" panose="02020603050405020304" pitchFamily="18" charset="0"/>
              </a:rPr>
              <a:t>CAPÍTULO I  DISPOSICIONES GENERALES</a:t>
            </a:r>
            <a:endParaRPr lang="es-PY" dirty="0"/>
          </a:p>
        </p:txBody>
      </p:sp>
      <p:sp>
        <p:nvSpPr>
          <p:cNvPr id="5" name="Marcador de contenido 2">
            <a:extLst>
              <a:ext uri="{FF2B5EF4-FFF2-40B4-BE49-F238E27FC236}">
                <a16:creationId xmlns:a16="http://schemas.microsoft.com/office/drawing/2014/main" id="{5BB52360-932C-C6CE-89BB-A7166FE76433}"/>
              </a:ext>
            </a:extLst>
          </p:cNvPr>
          <p:cNvSpPr txBox="1">
            <a:spLocks/>
          </p:cNvSpPr>
          <p:nvPr/>
        </p:nvSpPr>
        <p:spPr>
          <a:xfrm>
            <a:off x="716281" y="1014095"/>
            <a:ext cx="4503420" cy="523430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s-MX" sz="1800" b="1" dirty="0">
                <a:solidFill>
                  <a:srgbClr val="000000"/>
                </a:solidFill>
                <a:latin typeface="Garamond" panose="02020404030301010803" pitchFamily="18" charset="0"/>
                <a:ea typeface="Garamond" panose="02020404030301010803" pitchFamily="18" charset="0"/>
                <a:cs typeface="Garamond" panose="02020404030301010803" pitchFamily="18" charset="0"/>
              </a:rPr>
              <a:t>LEY  N° 1.626/2000  DE LA FUNCIÓN PÚBLICA/ Comentarios o Recomendaciones de ajuste a proyecto</a:t>
            </a:r>
            <a:endParaRPr lang="es-PY" sz="1800" dirty="0">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i) </a:t>
            </a:r>
            <a:r>
              <a:rPr lang="es-MX"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Artículo 3°.- En esta ley el funcionario o empleado público son términos equivalentes, con un mismo alcance jurídico en cuanto a sus derechos y responsabilidades en el ejercicio de la función pública.</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j) </a:t>
            </a:r>
            <a:r>
              <a:rPr lang="es-MX"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Artículo 4º.- Es funcionario público la persona nombrada mediante acto administrativo para ocupar de manera permanente un cargo incluido o previsto en el Presupuesto General de la Nación, donde desarrolle tareas inherentes a la función del organismo o entidad del Estado en el  que presta sus servicios. El trabajo del funcionario público es retribuido y se presta en relación de dependencia con el Estado.</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k).</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l).</a:t>
            </a:r>
            <a:endParaRPr lang="es-PY" sz="1800" dirty="0">
              <a:latin typeface="Times New Roman" panose="02020603050405020304" pitchFamily="18" charset="0"/>
              <a:ea typeface="Times New Roman" panose="02020603050405020304" pitchFamily="18" charset="0"/>
            </a:endParaRPr>
          </a:p>
          <a:p>
            <a:endParaRPr lang="es-PY" dirty="0"/>
          </a:p>
        </p:txBody>
      </p:sp>
    </p:spTree>
    <p:extLst>
      <p:ext uri="{BB962C8B-B14F-4D97-AF65-F5344CB8AC3E}">
        <p14:creationId xmlns:p14="http://schemas.microsoft.com/office/powerpoint/2010/main" val="2251396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AD04A-435A-F141-AF68-FC7F7C1F5D96}"/>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65EECA-E4EA-F027-4FB1-FE0040219CA5}"/>
              </a:ext>
            </a:extLst>
          </p:cNvPr>
          <p:cNvSpPr>
            <a:spLocks noGrp="1"/>
          </p:cNvSpPr>
          <p:nvPr>
            <p:ph idx="1"/>
          </p:nvPr>
        </p:nvSpPr>
        <p:spPr>
          <a:xfrm>
            <a:off x="838200" y="991235"/>
            <a:ext cx="5379720" cy="4351338"/>
          </a:xfrm>
        </p:spPr>
        <p:txBody>
          <a:bodyPr>
            <a:normAutofit fontScale="70000" lnSpcReduction="20000"/>
          </a:bodyPr>
          <a:lstStyle/>
          <a:p>
            <a:pPr algn="just">
              <a:spcBef>
                <a:spcPts val="600"/>
              </a:spcBef>
              <a:spcAft>
                <a:spcPts val="600"/>
              </a:spcAft>
            </a:pPr>
            <a:r>
              <a:rPr lang="es-MX"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PROYECTO DE LEY DE LA FUNCIÓN PÚBLICA Y LA CARRERA DEL SERVICIO CIVIL</a:t>
            </a:r>
          </a:p>
          <a:p>
            <a:pPr algn="just">
              <a:spcBef>
                <a:spcPts val="600"/>
              </a:spcBef>
              <a:spcAft>
                <a:spcPts val="600"/>
              </a:spcAft>
            </a:pPr>
            <a:r>
              <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Artículo 4°. – Definiciones</a:t>
            </a:r>
            <a:endParaRPr lang="es-PY" sz="1800"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m) Grado: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Ordenamiento horizontal y progresivo que permite el reconocimiento salarial del buen desempeño, sin tener que cambiar a un puesto de mayor complejidad y responsabilidad.</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n) Grupo ocupacional:</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Clasificación que integra cargos con características funcionales y propósitos similares.</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o) Instituciones públicas que componen el ámbito del Poder Ejecutivo:</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Comprende la Presidencia de la República; Vicepresidencia de la República; los ministerios; las secretarías ejecutivas de la Presidencia de la República; las entidades con personería jurídica de derecho público, cuyas autoridades sean designadas directamente por el Presidente de la República sin intervención de otros organismos constitucionales autónomos; y los demás </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órganos</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del Estado creados por ley, sin personería jurídica, que cuenten con autonomía administrativa para ejercer las funciones y atribuciones establecidas legalmente, y que integran la administración de dicho poder del Estado o dependen de los ministerios.</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 Nivel:</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Es la escala vertical y progresiva de cargos según complejidad y responsabilidad dentro de un grupo ocupacional, al cual se accede previo concurso.</a:t>
            </a:r>
            <a:endParaRPr lang="es-PY" sz="1800" u="none" strike="noStrike" dirty="0">
              <a:effectLst/>
              <a:latin typeface="Times New Roman" panose="02020603050405020304" pitchFamily="18" charset="0"/>
              <a:ea typeface="Times New Roman" panose="02020603050405020304" pitchFamily="18" charset="0"/>
            </a:endParaRPr>
          </a:p>
          <a:p>
            <a:endParaRPr lang="es-PY" dirty="0"/>
          </a:p>
        </p:txBody>
      </p:sp>
      <p:sp>
        <p:nvSpPr>
          <p:cNvPr id="4" name="Título 1">
            <a:extLst>
              <a:ext uri="{FF2B5EF4-FFF2-40B4-BE49-F238E27FC236}">
                <a16:creationId xmlns:a16="http://schemas.microsoft.com/office/drawing/2014/main" id="{3A9C7528-D5CF-DF16-8D45-EEE9D9119F4A}"/>
              </a:ext>
            </a:extLst>
          </p:cNvPr>
          <p:cNvSpPr txBox="1">
            <a:spLocks/>
          </p:cNvSpPr>
          <p:nvPr/>
        </p:nvSpPr>
        <p:spPr>
          <a:xfrm>
            <a:off x="685800" y="0"/>
            <a:ext cx="10515600" cy="8121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1800" b="1">
                <a:solidFill>
                  <a:srgbClr val="000000"/>
                </a:solidFill>
                <a:latin typeface="Arial Narrow" panose="020B0606020202030204" pitchFamily="34" charset="0"/>
                <a:ea typeface="Times New Roman" panose="02020603050405020304" pitchFamily="18" charset="0"/>
              </a:rPr>
              <a:t>CAPÍTULO I  DISPOSICIONES GENERALES</a:t>
            </a:r>
            <a:endParaRPr lang="es-PY" dirty="0"/>
          </a:p>
        </p:txBody>
      </p:sp>
      <p:sp>
        <p:nvSpPr>
          <p:cNvPr id="5" name="Marcador de contenido 2">
            <a:extLst>
              <a:ext uri="{FF2B5EF4-FFF2-40B4-BE49-F238E27FC236}">
                <a16:creationId xmlns:a16="http://schemas.microsoft.com/office/drawing/2014/main" id="{9A5466A6-3FA1-4741-E79C-3FB03FFB1596}"/>
              </a:ext>
            </a:extLst>
          </p:cNvPr>
          <p:cNvSpPr txBox="1">
            <a:spLocks/>
          </p:cNvSpPr>
          <p:nvPr/>
        </p:nvSpPr>
        <p:spPr>
          <a:xfrm>
            <a:off x="6850380" y="991235"/>
            <a:ext cx="4503420" cy="52343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s-MX" sz="1800" b="1" dirty="0">
                <a:solidFill>
                  <a:srgbClr val="000000"/>
                </a:solidFill>
                <a:latin typeface="Garamond" panose="02020404030301010803" pitchFamily="18" charset="0"/>
                <a:ea typeface="Garamond" panose="02020404030301010803" pitchFamily="18" charset="0"/>
                <a:cs typeface="Garamond" panose="02020404030301010803" pitchFamily="18" charset="0"/>
              </a:rPr>
              <a:t>Comentarios</a:t>
            </a:r>
            <a:endParaRPr lang="es-PY" sz="1800" dirty="0">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m) </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n) .</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o).</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p).</a:t>
            </a:r>
          </a:p>
          <a:p>
            <a:pPr marL="0" indent="0" algn="just">
              <a:spcBef>
                <a:spcPts val="600"/>
              </a:spcBef>
              <a:spcAft>
                <a:spcPts val="600"/>
              </a:spcAft>
              <a:buNone/>
            </a:pPr>
            <a:endParaRPr lang="es-MX" sz="1800" dirty="0">
              <a:solidFill>
                <a:srgbClr val="000000"/>
              </a:solidFill>
              <a:latin typeface="Garamond" panose="02020404030301010803" pitchFamily="18" charset="0"/>
              <a:ea typeface="Times New Roman" panose="02020603050405020304" pitchFamily="18" charset="0"/>
            </a:endParaRPr>
          </a:p>
          <a:p>
            <a:pPr marL="0" indent="0" algn="just">
              <a:spcBef>
                <a:spcPts val="600"/>
              </a:spcBef>
              <a:spcAft>
                <a:spcPts val="600"/>
              </a:spcAft>
              <a:buNone/>
            </a:pPr>
            <a:endParaRPr lang="es-MX" sz="1800" dirty="0">
              <a:solidFill>
                <a:srgbClr val="000000"/>
              </a:solidFill>
              <a:latin typeface="Garamond" panose="02020404030301010803" pitchFamily="18" charset="0"/>
              <a:ea typeface="Times New Roman" panose="02020603050405020304" pitchFamily="18" charset="0"/>
            </a:endParaRPr>
          </a:p>
          <a:p>
            <a:pPr marL="0" indent="0" algn="just">
              <a:spcBef>
                <a:spcPts val="600"/>
              </a:spcBef>
              <a:spcAft>
                <a:spcPts val="600"/>
              </a:spcAft>
              <a:buNone/>
            </a:pPr>
            <a:endParaRPr lang="es-PY" sz="1800" dirty="0">
              <a:latin typeface="Times New Roman" panose="02020603050405020304" pitchFamily="18" charset="0"/>
              <a:ea typeface="Times New Roman" panose="02020603050405020304" pitchFamily="18" charset="0"/>
            </a:endParaRPr>
          </a:p>
          <a:p>
            <a:endParaRPr lang="es-PY" dirty="0"/>
          </a:p>
        </p:txBody>
      </p:sp>
    </p:spTree>
    <p:extLst>
      <p:ext uri="{BB962C8B-B14F-4D97-AF65-F5344CB8AC3E}">
        <p14:creationId xmlns:p14="http://schemas.microsoft.com/office/powerpoint/2010/main" val="2598028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886B2-C4EB-D6A0-35BC-17C9B91F5582}"/>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55D3907-200E-423C-EB11-A51450864107}"/>
              </a:ext>
            </a:extLst>
          </p:cNvPr>
          <p:cNvSpPr>
            <a:spLocks noGrp="1"/>
          </p:cNvSpPr>
          <p:nvPr>
            <p:ph idx="1"/>
          </p:nvPr>
        </p:nvSpPr>
        <p:spPr>
          <a:xfrm>
            <a:off x="5444490" y="881380"/>
            <a:ext cx="5756910" cy="4351338"/>
          </a:xfrm>
        </p:spPr>
        <p:txBody>
          <a:bodyPr>
            <a:normAutofit fontScale="92500" lnSpcReduction="20000"/>
          </a:bodyPr>
          <a:lstStyle/>
          <a:p>
            <a:pPr algn="just">
              <a:spcBef>
                <a:spcPts val="600"/>
              </a:spcBef>
              <a:spcAft>
                <a:spcPts val="600"/>
              </a:spcAft>
            </a:pPr>
            <a:r>
              <a:rPr lang="es-MX"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PROYECTO DE LEY DE LA FUNCIÓN PÚBLICA Y LA CARRERA DEL SERVICIO CIVIL</a:t>
            </a:r>
          </a:p>
          <a:p>
            <a:pPr algn="just">
              <a:spcBef>
                <a:spcPts val="600"/>
              </a:spcBef>
              <a:spcAft>
                <a:spcPts val="600"/>
              </a:spcAft>
            </a:pPr>
            <a:r>
              <a:rPr lang="es-ES" sz="1800" b="1"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Artículo 4°. – Definiciones</a:t>
            </a:r>
            <a:endParaRPr lang="es-PY" sz="1800" dirty="0">
              <a:effectLst/>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q) Personal de confianza: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el funcionario público que ejerce un puesto de libre disposición, para los que no se requiere concurso público y cuya remoción depende de la decisión discrecional de la autoridad competente para su nombramiento.</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r) Puesto: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el área de trabajo dentro de la estructura organizativa de la institución pública en la que el funcionario público desempeña funciones y responsabilidades específicas en línea con un cargo y categoría establecido en los instrumentos de organización del trabajo.</a:t>
            </a:r>
            <a:endParaRPr lang="es-PY" sz="1800" u="none" strike="noStrike" dirty="0">
              <a:effectLst/>
              <a:latin typeface="Times New Roman" panose="02020603050405020304" pitchFamily="18" charset="0"/>
              <a:ea typeface="Times New Roman" panose="02020603050405020304" pitchFamily="18" charset="0"/>
            </a:endParaRPr>
          </a:p>
          <a:p>
            <a:pPr marL="0" lvl="0" indent="0" algn="just">
              <a:spcBef>
                <a:spcPts val="600"/>
              </a:spcBef>
              <a:spcAft>
                <a:spcPts val="600"/>
              </a:spcAft>
              <a:buNone/>
            </a:pPr>
            <a:r>
              <a:rPr lang="es-ES" sz="1800" i="1" dirty="0">
                <a:solidFill>
                  <a:srgbClr val="000000"/>
                </a:solidFill>
                <a:latin typeface="Garamond" panose="02020404030301010803" pitchFamily="18" charset="0"/>
                <a:ea typeface="Garamond" panose="02020404030301010803" pitchFamily="18" charset="0"/>
                <a:cs typeface="Garamond" panose="02020404030301010803" pitchFamily="18" charset="0"/>
              </a:rPr>
              <a:t>s)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Servidores públicos:</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a:t>
            </a:r>
            <a:r>
              <a:rPr lang="es-ES" sz="1800" u="none" strike="noStrike" dirty="0">
                <a:effectLst/>
                <a:latin typeface="Garamond" panose="02020404030301010803" pitchFamily="18" charset="0"/>
                <a:ea typeface="Garamond" panose="02020404030301010803" pitchFamily="18" charset="0"/>
                <a:cs typeface="Garamond" panose="02020404030301010803" pitchFamily="18" charset="0"/>
              </a:rPr>
              <a:t>Denominación genérica que comprende al conjunto de personas que, en forma permanente o temporal, sea como funcionarios públicos, empleados públicos o de otro modo prestan servicios personales a las instituciones públicas en una relación de dependencia y jerarquía.</a:t>
            </a:r>
            <a:endParaRPr lang="es-PY" sz="1800" u="none" strike="noStrike" dirty="0">
              <a:effectLst/>
              <a:latin typeface="Times New Roman" panose="02020603050405020304" pitchFamily="18" charset="0"/>
              <a:ea typeface="Times New Roman" panose="02020603050405020304" pitchFamily="18" charset="0"/>
            </a:endParaRPr>
          </a:p>
          <a:p>
            <a:endParaRPr lang="es-PY" dirty="0"/>
          </a:p>
        </p:txBody>
      </p:sp>
      <p:sp>
        <p:nvSpPr>
          <p:cNvPr id="4" name="Título 1">
            <a:extLst>
              <a:ext uri="{FF2B5EF4-FFF2-40B4-BE49-F238E27FC236}">
                <a16:creationId xmlns:a16="http://schemas.microsoft.com/office/drawing/2014/main" id="{B0EEECAF-EE9D-A11E-A8D7-974ADA1C6719}"/>
              </a:ext>
            </a:extLst>
          </p:cNvPr>
          <p:cNvSpPr txBox="1">
            <a:spLocks/>
          </p:cNvSpPr>
          <p:nvPr/>
        </p:nvSpPr>
        <p:spPr>
          <a:xfrm>
            <a:off x="685800" y="0"/>
            <a:ext cx="10515600" cy="8121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1800" b="1">
                <a:solidFill>
                  <a:srgbClr val="000000"/>
                </a:solidFill>
                <a:latin typeface="Arial Narrow" panose="020B0606020202030204" pitchFamily="34" charset="0"/>
                <a:ea typeface="Times New Roman" panose="02020603050405020304" pitchFamily="18" charset="0"/>
              </a:rPr>
              <a:t>CAPÍTULO I  DISPOSICIONES GENERALES</a:t>
            </a:r>
            <a:endParaRPr lang="es-PY" dirty="0"/>
          </a:p>
        </p:txBody>
      </p:sp>
      <p:sp>
        <p:nvSpPr>
          <p:cNvPr id="5" name="Marcador de contenido 2">
            <a:extLst>
              <a:ext uri="{FF2B5EF4-FFF2-40B4-BE49-F238E27FC236}">
                <a16:creationId xmlns:a16="http://schemas.microsoft.com/office/drawing/2014/main" id="{0FF2E72F-12ED-D67B-8939-B87E09F1B1BF}"/>
              </a:ext>
            </a:extLst>
          </p:cNvPr>
          <p:cNvSpPr txBox="1">
            <a:spLocks/>
          </p:cNvSpPr>
          <p:nvPr/>
        </p:nvSpPr>
        <p:spPr>
          <a:xfrm>
            <a:off x="685800" y="881380"/>
            <a:ext cx="4503420" cy="5234305"/>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s-MX" sz="1800" b="1" dirty="0">
                <a:solidFill>
                  <a:srgbClr val="000000"/>
                </a:solidFill>
                <a:latin typeface="Garamond" panose="02020404030301010803" pitchFamily="18" charset="0"/>
                <a:ea typeface="Garamond" panose="02020404030301010803" pitchFamily="18" charset="0"/>
                <a:cs typeface="Garamond" panose="02020404030301010803" pitchFamily="18" charset="0"/>
              </a:rPr>
              <a:t>LEY  N° 1.626/2000  DE LA FUNCIÓN PÚBLICA/ Comentarios o Recomendaciones de ajuste a proyecto</a:t>
            </a:r>
            <a:endParaRPr lang="es-PY" sz="1800" dirty="0">
              <a:latin typeface="Times New Roman" panose="02020603050405020304" pitchFamily="18" charset="0"/>
              <a:ea typeface="Times New Roman" panose="02020603050405020304" pitchFamily="18" charset="0"/>
            </a:endParaRPr>
          </a:p>
          <a:p>
            <a:pPr algn="just">
              <a:spcBef>
                <a:spcPts val="600"/>
              </a:spcBef>
              <a:spcAft>
                <a:spcPts val="600"/>
              </a:spcAft>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A los efectos de la presente ley, se entiende por:</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q) </a:t>
            </a:r>
            <a:r>
              <a:rPr lang="es-ES" sz="1800" i="1"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Personal de confianza: </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Es el funcionario público </a:t>
            </a:r>
            <a:r>
              <a:rPr lang="es-ES" sz="1800" u="sng"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profesional, idóneo y competente</a:t>
            </a:r>
            <a:r>
              <a:rPr lang="es-ES" sz="1800" u="none" strike="noStrike" dirty="0">
                <a:solidFill>
                  <a:srgbClr val="000000"/>
                </a:solidFill>
                <a:effectLst/>
                <a:latin typeface="Garamond" panose="02020404030301010803" pitchFamily="18" charset="0"/>
                <a:ea typeface="Garamond" panose="02020404030301010803" pitchFamily="18" charset="0"/>
                <a:cs typeface="Garamond" panose="02020404030301010803" pitchFamily="18" charset="0"/>
              </a:rPr>
              <a:t> que ejerce un puesto de libre disposición, para los que no se requiere concurso público y cuya remoción depende de la decisión discrecional de la autoridad competente para su nombramiento.</a:t>
            </a:r>
            <a:endParaRPr lang="es-PY" sz="1800" u="none" strike="noStrike" dirty="0">
              <a:effectLst/>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r) </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ES" sz="1800" dirty="0">
                <a:solidFill>
                  <a:srgbClr val="000000"/>
                </a:solidFill>
                <a:latin typeface="Garamond" panose="02020404030301010803" pitchFamily="18" charset="0"/>
                <a:ea typeface="Garamond" panose="02020404030301010803" pitchFamily="18" charset="0"/>
                <a:cs typeface="Garamond" panose="02020404030301010803" pitchFamily="18" charset="0"/>
              </a:rPr>
              <a:t>s).</a:t>
            </a:r>
            <a:endParaRPr lang="es-PY" sz="18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s-PY" sz="1800" dirty="0">
                <a:latin typeface="Times New Roman" panose="02020603050405020304" pitchFamily="18" charset="0"/>
                <a:ea typeface="Times New Roman" panose="02020603050405020304" pitchFamily="18" charset="0"/>
              </a:rPr>
              <a:t>t) </a:t>
            </a:r>
            <a:r>
              <a:rPr lang="es-MX" sz="1800" dirty="0">
                <a:solidFill>
                  <a:srgbClr val="000000"/>
                </a:solidFill>
                <a:latin typeface="Garamond" panose="02020404030301010803" pitchFamily="18" charset="0"/>
                <a:ea typeface="Times New Roman" panose="02020603050405020304" pitchFamily="18" charset="0"/>
              </a:rPr>
              <a:t>Contrato colectivo es todo acuerdo escrito relativo a las condiciones de trabajo celebrado entre un empleador, un grupo de empleadores, por una parte, y por la otra, una o varias organizaciones representativas de trabajadores o, en ausencia de tales organizaciones, representantes de los trabajadores interesados, debidamente elegidos y autorizados por estos últimos, con el objeto de establecer condiciones de trabajo.  (Artículo 326 Código Laboral)</a:t>
            </a:r>
          </a:p>
          <a:p>
            <a:pPr marL="0" indent="0" algn="just">
              <a:spcBef>
                <a:spcPts val="600"/>
              </a:spcBef>
              <a:spcAft>
                <a:spcPts val="600"/>
              </a:spcAft>
              <a:buNone/>
            </a:pPr>
            <a:r>
              <a:rPr lang="es-MX" sz="1800" dirty="0">
                <a:solidFill>
                  <a:srgbClr val="000000"/>
                </a:solidFill>
                <a:latin typeface="Garamond" panose="02020404030301010803" pitchFamily="18" charset="0"/>
                <a:ea typeface="Times New Roman" panose="02020603050405020304" pitchFamily="18" charset="0"/>
              </a:rPr>
              <a:t> </a:t>
            </a:r>
          </a:p>
          <a:p>
            <a:pPr marL="0" indent="0" algn="just">
              <a:spcBef>
                <a:spcPts val="600"/>
              </a:spcBef>
              <a:spcAft>
                <a:spcPts val="600"/>
              </a:spcAft>
              <a:buNone/>
            </a:pPr>
            <a:endParaRPr lang="es-PY" sz="1800" dirty="0">
              <a:latin typeface="Times New Roman" panose="02020603050405020304" pitchFamily="18" charset="0"/>
              <a:ea typeface="Times New Roman" panose="02020603050405020304" pitchFamily="18" charset="0"/>
            </a:endParaRPr>
          </a:p>
          <a:p>
            <a:endParaRPr lang="es-PY" dirty="0"/>
          </a:p>
        </p:txBody>
      </p:sp>
    </p:spTree>
    <p:extLst>
      <p:ext uri="{BB962C8B-B14F-4D97-AF65-F5344CB8AC3E}">
        <p14:creationId xmlns:p14="http://schemas.microsoft.com/office/powerpoint/2010/main" val="77575575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66FA604623C484F968886639FD00AE6" ma:contentTypeVersion="8" ma:contentTypeDescription="Crear nuevo documento." ma:contentTypeScope="" ma:versionID="8f012126140645c85712dc4d108d71ac">
  <xsd:schema xmlns:xsd="http://www.w3.org/2001/XMLSchema" xmlns:xs="http://www.w3.org/2001/XMLSchema" xmlns:p="http://schemas.microsoft.com/office/2006/metadata/properties" xmlns:ns3="13e5eec3-ba78-4b30-adf1-b0c2abd85645" targetNamespace="http://schemas.microsoft.com/office/2006/metadata/properties" ma:root="true" ma:fieldsID="934555929175af2b5d8a74ef4a479f51" ns3:_="">
    <xsd:import namespace="13e5eec3-ba78-4b30-adf1-b0c2abd8564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e5eec3-ba78-4b30-adf1-b0c2abd856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4C176F-CBAF-46B7-9825-025A6590C1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e5eec3-ba78-4b30-adf1-b0c2abd856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6E0EFC-4599-4F3B-B5C5-290107931BC3}">
  <ds:schemaRefs>
    <ds:schemaRef ds:uri="http://schemas.microsoft.com/sharepoint/v3/contenttype/forms"/>
  </ds:schemaRefs>
</ds:datastoreItem>
</file>

<file path=customXml/itemProps3.xml><?xml version="1.0" encoding="utf-8"?>
<ds:datastoreItem xmlns:ds="http://schemas.openxmlformats.org/officeDocument/2006/customXml" ds:itemID="{7F39DEC8-D2D2-4E00-B7A2-318BC047E8CC}">
  <ds:schemaRefs>
    <ds:schemaRef ds:uri="http://purl.org/dc/dcmitype/"/>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13e5eec3-ba78-4b30-adf1-b0c2abd85645"/>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63</TotalTime>
  <Words>2864</Words>
  <Application>Microsoft Office PowerPoint</Application>
  <PresentationFormat>Panorámica</PresentationFormat>
  <Paragraphs>142</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Arial Narrow</vt:lpstr>
      <vt:lpstr>Calibri</vt:lpstr>
      <vt:lpstr>Calibri Light</vt:lpstr>
      <vt:lpstr>Garamond</vt:lpstr>
      <vt:lpstr>Times New Roman</vt:lpstr>
      <vt:lpstr>Tema de Office</vt:lpstr>
      <vt:lpstr>Presentación de PowerPoint</vt:lpstr>
      <vt:lpstr>CAPÍTULO I  DISPOSICIONES GENERALES</vt:lpstr>
      <vt:lpstr>CAPÍTULO I  DISPOSICIONES GENERALES</vt:lpstr>
      <vt:lpstr>CAPÍTULO I  DISPOSICIONES GENERALES</vt:lpstr>
      <vt:lpstr>CAPÍTULO I  DISPOSICIONES GENERALES</vt:lpstr>
      <vt:lpstr>CAPÍTULO I  DISPOSICIONES GENERALES</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HERNAN ARTURO MAYOR GONZALEZ</dc:creator>
  <cp:lastModifiedBy>HERNAN ARTURO MAYOR GONZALEZ</cp:lastModifiedBy>
  <cp:revision>2</cp:revision>
  <dcterms:created xsi:type="dcterms:W3CDTF">2024-02-19T10:25:17Z</dcterms:created>
  <dcterms:modified xsi:type="dcterms:W3CDTF">2024-02-19T11:29:07Z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0x010100D66FA604623C484F968886639FD00AE6</vt:lpwstr>
  </property>
</Properties>
</file>