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6C089-9468-8145-AAFB-E58184D36289}" v="50" dt="2025-06-10T20:09:06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69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6CA20-3149-4C85-89F8-BFD6381A328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62A1660-434C-4F02-8023-484691AA78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Y" sz="1400" b="1" dirty="0"/>
            <a:t>Metodología para valoración de puestos.</a:t>
          </a:r>
          <a:endParaRPr lang="en-US" sz="1400" b="1" dirty="0"/>
        </a:p>
      </dgm:t>
    </dgm:pt>
    <dgm:pt modelId="{0B60064E-51C1-4837-B962-E261F6B89AC6}" type="parTrans" cxnId="{A9866ED2-612E-4EAF-951D-16DCE47A3978}">
      <dgm:prSet/>
      <dgm:spPr/>
      <dgm:t>
        <a:bodyPr/>
        <a:lstStyle/>
        <a:p>
          <a:endParaRPr lang="en-US"/>
        </a:p>
      </dgm:t>
    </dgm:pt>
    <dgm:pt modelId="{DD72D77D-8B24-49C5-8513-6B5DA4D07FC5}" type="sibTrans" cxnId="{A9866ED2-612E-4EAF-951D-16DCE47A3978}">
      <dgm:prSet/>
      <dgm:spPr/>
      <dgm:t>
        <a:bodyPr/>
        <a:lstStyle/>
        <a:p>
          <a:endParaRPr lang="en-US"/>
        </a:p>
      </dgm:t>
    </dgm:pt>
    <dgm:pt modelId="{C2DDBBF9-C777-4D5F-B0FC-2BB3E8DC76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Y" sz="1400" b="1" dirty="0"/>
            <a:t>RRHH vinculado al órgano rector de las políticas de remuneraciones (art 8).</a:t>
          </a:r>
          <a:endParaRPr lang="en-US" sz="1400" b="1" dirty="0"/>
        </a:p>
      </dgm:t>
    </dgm:pt>
    <dgm:pt modelId="{41927259-9B3C-4BB8-8C1A-C1499640E0E8}" type="parTrans" cxnId="{FD2124A6-1461-4BB2-B983-8C7E28719673}">
      <dgm:prSet/>
      <dgm:spPr/>
      <dgm:t>
        <a:bodyPr/>
        <a:lstStyle/>
        <a:p>
          <a:endParaRPr lang="en-US"/>
        </a:p>
      </dgm:t>
    </dgm:pt>
    <dgm:pt modelId="{8513811B-7273-4759-9E2B-ED2CE76B84DE}" type="sibTrans" cxnId="{FD2124A6-1461-4BB2-B983-8C7E28719673}">
      <dgm:prSet/>
      <dgm:spPr/>
      <dgm:t>
        <a:bodyPr/>
        <a:lstStyle/>
        <a:p>
          <a:endParaRPr lang="en-US"/>
        </a:p>
      </dgm:t>
    </dgm:pt>
    <dgm:pt modelId="{7A6E7385-7121-424A-B301-B16F66B310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Y" sz="1400" b="1" dirty="0"/>
            <a:t>Haberes o salarios (arts. 13 y 53).</a:t>
          </a:r>
          <a:endParaRPr lang="en-US" sz="1400" b="1" dirty="0"/>
        </a:p>
      </dgm:t>
    </dgm:pt>
    <dgm:pt modelId="{686FD872-ECFA-4505-A1EA-51731738F220}" type="parTrans" cxnId="{FD73A6E6-DD01-46C1-9472-01E2AA941903}">
      <dgm:prSet/>
      <dgm:spPr/>
      <dgm:t>
        <a:bodyPr/>
        <a:lstStyle/>
        <a:p>
          <a:endParaRPr lang="en-US"/>
        </a:p>
      </dgm:t>
    </dgm:pt>
    <dgm:pt modelId="{09C3C455-3319-4FF1-8EAC-522150060312}" type="sibTrans" cxnId="{FD73A6E6-DD01-46C1-9472-01E2AA941903}">
      <dgm:prSet/>
      <dgm:spPr/>
      <dgm:t>
        <a:bodyPr/>
        <a:lstStyle/>
        <a:p>
          <a:endParaRPr lang="en-US"/>
        </a:p>
      </dgm:t>
    </dgm:pt>
    <dgm:pt modelId="{C0B1BE1A-CEB8-4625-BFB4-7280A15DC6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Y" sz="1200" b="1" dirty="0"/>
            <a:t>Designación o contratos nulos sin concurso (art. 14) y la nulidad puede declararse en sede administrativa (art. 131.c).</a:t>
          </a:r>
          <a:endParaRPr lang="en-US" sz="1200" b="1" dirty="0"/>
        </a:p>
      </dgm:t>
    </dgm:pt>
    <dgm:pt modelId="{9ED70968-50F3-4152-9B08-21B26C106249}" type="parTrans" cxnId="{13F07F06-F676-488A-A68E-E04045A04C31}">
      <dgm:prSet/>
      <dgm:spPr/>
      <dgm:t>
        <a:bodyPr/>
        <a:lstStyle/>
        <a:p>
          <a:endParaRPr lang="en-US"/>
        </a:p>
      </dgm:t>
    </dgm:pt>
    <dgm:pt modelId="{D59A27D8-8278-41A1-B076-D5E838BB5EF4}" type="sibTrans" cxnId="{13F07F06-F676-488A-A68E-E04045A04C31}">
      <dgm:prSet/>
      <dgm:spPr/>
      <dgm:t>
        <a:bodyPr/>
        <a:lstStyle/>
        <a:p>
          <a:endParaRPr lang="en-US"/>
        </a:p>
      </dgm:t>
    </dgm:pt>
    <dgm:pt modelId="{27547E0E-1572-424B-BA2D-48F641C918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Y" sz="1400" b="1" dirty="0"/>
            <a:t>5 años de experiencia profesional para asesores</a:t>
          </a:r>
          <a:r>
            <a:rPr lang="es-PY" sz="1100" dirty="0"/>
            <a:t>.</a:t>
          </a:r>
          <a:endParaRPr lang="en-US" sz="1100" dirty="0"/>
        </a:p>
      </dgm:t>
    </dgm:pt>
    <dgm:pt modelId="{03548CE9-B80F-46FB-8F78-527BF3E2399C}" type="parTrans" cxnId="{34ABA65C-9A9E-41DA-901E-F6625F1CE49C}">
      <dgm:prSet/>
      <dgm:spPr/>
      <dgm:t>
        <a:bodyPr/>
        <a:lstStyle/>
        <a:p>
          <a:endParaRPr lang="en-US"/>
        </a:p>
      </dgm:t>
    </dgm:pt>
    <dgm:pt modelId="{9DE15C95-62F1-48D2-B6A7-6547D9332663}" type="sibTrans" cxnId="{34ABA65C-9A9E-41DA-901E-F6625F1CE49C}">
      <dgm:prSet/>
      <dgm:spPr/>
      <dgm:t>
        <a:bodyPr/>
        <a:lstStyle/>
        <a:p>
          <a:endParaRPr lang="en-US"/>
        </a:p>
      </dgm:t>
    </dgm:pt>
    <dgm:pt modelId="{A4F42E6D-9DFC-4BC5-A1C3-B5F25DE12C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Y" sz="1200" b="1" dirty="0"/>
            <a:t>Sanción para quien designa y es designado en contra de las prohibiciones de la ley (art. 16).</a:t>
          </a:r>
          <a:endParaRPr lang="en-US" sz="1200" dirty="0"/>
        </a:p>
      </dgm:t>
    </dgm:pt>
    <dgm:pt modelId="{BBD96711-3430-4FAA-884C-7B4FC2BDE8E3}" type="parTrans" cxnId="{863D1323-5522-4B14-A338-DD7DA62A08DA}">
      <dgm:prSet/>
      <dgm:spPr/>
      <dgm:t>
        <a:bodyPr/>
        <a:lstStyle/>
        <a:p>
          <a:endParaRPr lang="en-US"/>
        </a:p>
      </dgm:t>
    </dgm:pt>
    <dgm:pt modelId="{263D438E-D8A2-438E-872F-E8CCD44357E0}" type="sibTrans" cxnId="{863D1323-5522-4B14-A338-DD7DA62A08DA}">
      <dgm:prSet/>
      <dgm:spPr/>
      <dgm:t>
        <a:bodyPr/>
        <a:lstStyle/>
        <a:p>
          <a:endParaRPr lang="en-US"/>
        </a:p>
      </dgm:t>
    </dgm:pt>
    <dgm:pt modelId="{9D44E657-18D9-44BD-9C86-31E901120891}" type="pres">
      <dgm:prSet presAssocID="{9A96CA20-3149-4C85-89F8-BFD6381A3284}" presName="root" presStyleCnt="0">
        <dgm:presLayoutVars>
          <dgm:dir/>
          <dgm:resizeHandles val="exact"/>
        </dgm:presLayoutVars>
      </dgm:prSet>
      <dgm:spPr/>
    </dgm:pt>
    <dgm:pt modelId="{DDEB2149-3F38-49DF-9696-548530741F6A}" type="pres">
      <dgm:prSet presAssocID="{762A1660-434C-4F02-8023-484691AA7820}" presName="compNode" presStyleCnt="0"/>
      <dgm:spPr/>
    </dgm:pt>
    <dgm:pt modelId="{A5F76C42-8408-46BC-AFB7-AC2299187ED8}" type="pres">
      <dgm:prSet presAssocID="{762A1660-434C-4F02-8023-484691AA782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de comprobación"/>
        </a:ext>
      </dgm:extLst>
    </dgm:pt>
    <dgm:pt modelId="{83857BC6-A2AC-4670-BBE1-F6DD7E96A850}" type="pres">
      <dgm:prSet presAssocID="{762A1660-434C-4F02-8023-484691AA7820}" presName="spaceRect" presStyleCnt="0"/>
      <dgm:spPr/>
    </dgm:pt>
    <dgm:pt modelId="{A5CBB329-080C-476D-A2AF-CE0B3C960C58}" type="pres">
      <dgm:prSet presAssocID="{762A1660-434C-4F02-8023-484691AA7820}" presName="textRect" presStyleLbl="revTx" presStyleIdx="0" presStyleCnt="6">
        <dgm:presLayoutVars>
          <dgm:chMax val="1"/>
          <dgm:chPref val="1"/>
        </dgm:presLayoutVars>
      </dgm:prSet>
      <dgm:spPr/>
    </dgm:pt>
    <dgm:pt modelId="{8D0EEB3B-291B-413A-87DD-C3843BA61B57}" type="pres">
      <dgm:prSet presAssocID="{DD72D77D-8B24-49C5-8513-6B5DA4D07FC5}" presName="sibTrans" presStyleCnt="0"/>
      <dgm:spPr/>
    </dgm:pt>
    <dgm:pt modelId="{9CD4AEC0-4AEC-40DC-AFFF-4259F63342A8}" type="pres">
      <dgm:prSet presAssocID="{C2DDBBF9-C777-4D5F-B0FC-2BB3E8DC7664}" presName="compNode" presStyleCnt="0"/>
      <dgm:spPr/>
    </dgm:pt>
    <dgm:pt modelId="{1227EF3C-ACBE-4C95-AC6C-C2046E5BCEF1}" type="pres">
      <dgm:prSet presAssocID="{C2DDBBF9-C777-4D5F-B0FC-2BB3E8DC766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0DC36299-BD20-49B6-A3C3-FA870862224F}" type="pres">
      <dgm:prSet presAssocID="{C2DDBBF9-C777-4D5F-B0FC-2BB3E8DC7664}" presName="spaceRect" presStyleCnt="0"/>
      <dgm:spPr/>
    </dgm:pt>
    <dgm:pt modelId="{5A92E434-9012-4778-B35E-EE7613B274A6}" type="pres">
      <dgm:prSet presAssocID="{C2DDBBF9-C777-4D5F-B0FC-2BB3E8DC7664}" presName="textRect" presStyleLbl="revTx" presStyleIdx="1" presStyleCnt="6">
        <dgm:presLayoutVars>
          <dgm:chMax val="1"/>
          <dgm:chPref val="1"/>
        </dgm:presLayoutVars>
      </dgm:prSet>
      <dgm:spPr/>
    </dgm:pt>
    <dgm:pt modelId="{1C1405D3-16DA-482A-AA9E-AEC1CDDBCCC1}" type="pres">
      <dgm:prSet presAssocID="{8513811B-7273-4759-9E2B-ED2CE76B84DE}" presName="sibTrans" presStyleCnt="0"/>
      <dgm:spPr/>
    </dgm:pt>
    <dgm:pt modelId="{FBD267B1-D14A-4507-8C30-87D143979839}" type="pres">
      <dgm:prSet presAssocID="{7A6E7385-7121-424A-B301-B16F66B310BD}" presName="compNode" presStyleCnt="0"/>
      <dgm:spPr/>
    </dgm:pt>
    <dgm:pt modelId="{244C7F17-5015-433F-A2AC-00D3FCF4EFCA}" type="pres">
      <dgm:prSet presAssocID="{7A6E7385-7121-424A-B301-B16F66B310B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CAC469BF-AE6B-4560-86B3-B5F5279B08FE}" type="pres">
      <dgm:prSet presAssocID="{7A6E7385-7121-424A-B301-B16F66B310BD}" presName="spaceRect" presStyleCnt="0"/>
      <dgm:spPr/>
    </dgm:pt>
    <dgm:pt modelId="{18E36997-BD85-4A01-8E47-3A47E13D4CA7}" type="pres">
      <dgm:prSet presAssocID="{7A6E7385-7121-424A-B301-B16F66B310BD}" presName="textRect" presStyleLbl="revTx" presStyleIdx="2" presStyleCnt="6">
        <dgm:presLayoutVars>
          <dgm:chMax val="1"/>
          <dgm:chPref val="1"/>
        </dgm:presLayoutVars>
      </dgm:prSet>
      <dgm:spPr/>
    </dgm:pt>
    <dgm:pt modelId="{813B467A-4EE6-435A-9E1D-722BCB2E4CAC}" type="pres">
      <dgm:prSet presAssocID="{09C3C455-3319-4FF1-8EAC-522150060312}" presName="sibTrans" presStyleCnt="0"/>
      <dgm:spPr/>
    </dgm:pt>
    <dgm:pt modelId="{691BDD3E-2629-48AD-9F16-EA449AD9FAAC}" type="pres">
      <dgm:prSet presAssocID="{C0B1BE1A-CEB8-4625-BFB4-7280A15DC6E9}" presName="compNode" presStyleCnt="0"/>
      <dgm:spPr/>
    </dgm:pt>
    <dgm:pt modelId="{4C13FF61-1564-4741-B80A-24E9CF988FE5}" type="pres">
      <dgm:prSet presAssocID="{C0B1BE1A-CEB8-4625-BFB4-7280A15DC6E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Cross con relleno sólido"/>
        </a:ext>
      </dgm:extLst>
    </dgm:pt>
    <dgm:pt modelId="{CBCF20A0-F299-454E-968B-76FD680431BD}" type="pres">
      <dgm:prSet presAssocID="{C0B1BE1A-CEB8-4625-BFB4-7280A15DC6E9}" presName="spaceRect" presStyleCnt="0"/>
      <dgm:spPr/>
    </dgm:pt>
    <dgm:pt modelId="{184BB2F7-806E-4720-ADB1-A667F63F7318}" type="pres">
      <dgm:prSet presAssocID="{C0B1BE1A-CEB8-4625-BFB4-7280A15DC6E9}" presName="textRect" presStyleLbl="revTx" presStyleIdx="3" presStyleCnt="6">
        <dgm:presLayoutVars>
          <dgm:chMax val="1"/>
          <dgm:chPref val="1"/>
        </dgm:presLayoutVars>
      </dgm:prSet>
      <dgm:spPr/>
    </dgm:pt>
    <dgm:pt modelId="{6E0304EB-024A-4346-B4BB-E6DF28E0A0CE}" type="pres">
      <dgm:prSet presAssocID="{D59A27D8-8278-41A1-B076-D5E838BB5EF4}" presName="sibTrans" presStyleCnt="0"/>
      <dgm:spPr/>
    </dgm:pt>
    <dgm:pt modelId="{9EA30442-FD81-4042-B00A-1852820B2F24}" type="pres">
      <dgm:prSet presAssocID="{27547E0E-1572-424B-BA2D-48F641C91898}" presName="compNode" presStyleCnt="0"/>
      <dgm:spPr/>
    </dgm:pt>
    <dgm:pt modelId="{95CC33D4-14C2-4B0F-9581-5E0B15183FD7}" type="pres">
      <dgm:prSet presAssocID="{27547E0E-1572-424B-BA2D-48F641C9189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BAC154-2F83-48C9-85AB-7C5485F0626A}" type="pres">
      <dgm:prSet presAssocID="{27547E0E-1572-424B-BA2D-48F641C91898}" presName="spaceRect" presStyleCnt="0"/>
      <dgm:spPr/>
    </dgm:pt>
    <dgm:pt modelId="{36C9C817-F311-489E-9256-039A29C01D85}" type="pres">
      <dgm:prSet presAssocID="{27547E0E-1572-424B-BA2D-48F641C91898}" presName="textRect" presStyleLbl="revTx" presStyleIdx="4" presStyleCnt="6">
        <dgm:presLayoutVars>
          <dgm:chMax val="1"/>
          <dgm:chPref val="1"/>
        </dgm:presLayoutVars>
      </dgm:prSet>
      <dgm:spPr/>
    </dgm:pt>
    <dgm:pt modelId="{1C1802F2-9604-4844-8296-21C33274F4EA}" type="pres">
      <dgm:prSet presAssocID="{9DE15C95-62F1-48D2-B6A7-6547D9332663}" presName="sibTrans" presStyleCnt="0"/>
      <dgm:spPr/>
    </dgm:pt>
    <dgm:pt modelId="{4F38E757-8ACF-432A-A3D4-D7960FFD2093}" type="pres">
      <dgm:prSet presAssocID="{A4F42E6D-9DFC-4BC5-A1C3-B5F25DE12CF3}" presName="compNode" presStyleCnt="0"/>
      <dgm:spPr/>
    </dgm:pt>
    <dgm:pt modelId="{2ED7E6B7-9715-44F4-B73D-B6971CB81DC3}" type="pres">
      <dgm:prSet presAssocID="{A4F42E6D-9DFC-4BC5-A1C3-B5F25DE12CF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C7499AB6-90CF-439E-BF1F-23C54B54E476}" type="pres">
      <dgm:prSet presAssocID="{A4F42E6D-9DFC-4BC5-A1C3-B5F25DE12CF3}" presName="spaceRect" presStyleCnt="0"/>
      <dgm:spPr/>
    </dgm:pt>
    <dgm:pt modelId="{F86B7AA2-49BE-436E-938F-D315D9C908A7}" type="pres">
      <dgm:prSet presAssocID="{A4F42E6D-9DFC-4BC5-A1C3-B5F25DE12CF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3F07F06-F676-488A-A68E-E04045A04C31}" srcId="{9A96CA20-3149-4C85-89F8-BFD6381A3284}" destId="{C0B1BE1A-CEB8-4625-BFB4-7280A15DC6E9}" srcOrd="3" destOrd="0" parTransId="{9ED70968-50F3-4152-9B08-21B26C106249}" sibTransId="{D59A27D8-8278-41A1-B076-D5E838BB5EF4}"/>
    <dgm:cxn modelId="{B91D5F0E-EA68-400D-BEE3-30E78D38BC8E}" type="presOf" srcId="{C0B1BE1A-CEB8-4625-BFB4-7280A15DC6E9}" destId="{184BB2F7-806E-4720-ADB1-A667F63F7318}" srcOrd="0" destOrd="0" presId="urn:microsoft.com/office/officeart/2018/2/layout/IconLabelList"/>
    <dgm:cxn modelId="{01A07818-F1E7-4B24-825D-A0AFC6AF0990}" type="presOf" srcId="{27547E0E-1572-424B-BA2D-48F641C91898}" destId="{36C9C817-F311-489E-9256-039A29C01D85}" srcOrd="0" destOrd="0" presId="urn:microsoft.com/office/officeart/2018/2/layout/IconLabelList"/>
    <dgm:cxn modelId="{610BC31F-6135-4A12-B0D7-10E6218AC1A7}" type="presOf" srcId="{7A6E7385-7121-424A-B301-B16F66B310BD}" destId="{18E36997-BD85-4A01-8E47-3A47E13D4CA7}" srcOrd="0" destOrd="0" presId="urn:microsoft.com/office/officeart/2018/2/layout/IconLabelList"/>
    <dgm:cxn modelId="{863D1323-5522-4B14-A338-DD7DA62A08DA}" srcId="{9A96CA20-3149-4C85-89F8-BFD6381A3284}" destId="{A4F42E6D-9DFC-4BC5-A1C3-B5F25DE12CF3}" srcOrd="5" destOrd="0" parTransId="{BBD96711-3430-4FAA-884C-7B4FC2BDE8E3}" sibTransId="{263D438E-D8A2-438E-872F-E8CCD44357E0}"/>
    <dgm:cxn modelId="{5CC1863B-B2F4-49C9-B59A-07DE2B2D1BDB}" type="presOf" srcId="{C2DDBBF9-C777-4D5F-B0FC-2BB3E8DC7664}" destId="{5A92E434-9012-4778-B35E-EE7613B274A6}" srcOrd="0" destOrd="0" presId="urn:microsoft.com/office/officeart/2018/2/layout/IconLabelList"/>
    <dgm:cxn modelId="{34ABA65C-9A9E-41DA-901E-F6625F1CE49C}" srcId="{9A96CA20-3149-4C85-89F8-BFD6381A3284}" destId="{27547E0E-1572-424B-BA2D-48F641C91898}" srcOrd="4" destOrd="0" parTransId="{03548CE9-B80F-46FB-8F78-527BF3E2399C}" sibTransId="{9DE15C95-62F1-48D2-B6A7-6547D9332663}"/>
    <dgm:cxn modelId="{3F318979-8EDC-4F1A-9DCA-A2FBEBBB3507}" type="presOf" srcId="{762A1660-434C-4F02-8023-484691AA7820}" destId="{A5CBB329-080C-476D-A2AF-CE0B3C960C58}" srcOrd="0" destOrd="0" presId="urn:microsoft.com/office/officeart/2018/2/layout/IconLabelList"/>
    <dgm:cxn modelId="{F0A8188E-3DFA-4807-9C45-B15DB3C4E69B}" type="presOf" srcId="{9A96CA20-3149-4C85-89F8-BFD6381A3284}" destId="{9D44E657-18D9-44BD-9C86-31E901120891}" srcOrd="0" destOrd="0" presId="urn:microsoft.com/office/officeart/2018/2/layout/IconLabelList"/>
    <dgm:cxn modelId="{FD2124A6-1461-4BB2-B983-8C7E28719673}" srcId="{9A96CA20-3149-4C85-89F8-BFD6381A3284}" destId="{C2DDBBF9-C777-4D5F-B0FC-2BB3E8DC7664}" srcOrd="1" destOrd="0" parTransId="{41927259-9B3C-4BB8-8C1A-C1499640E0E8}" sibTransId="{8513811B-7273-4759-9E2B-ED2CE76B84DE}"/>
    <dgm:cxn modelId="{04139BAB-6865-4CDC-8DFC-CF54C451E62C}" type="presOf" srcId="{A4F42E6D-9DFC-4BC5-A1C3-B5F25DE12CF3}" destId="{F86B7AA2-49BE-436E-938F-D315D9C908A7}" srcOrd="0" destOrd="0" presId="urn:microsoft.com/office/officeart/2018/2/layout/IconLabelList"/>
    <dgm:cxn modelId="{A9866ED2-612E-4EAF-951D-16DCE47A3978}" srcId="{9A96CA20-3149-4C85-89F8-BFD6381A3284}" destId="{762A1660-434C-4F02-8023-484691AA7820}" srcOrd="0" destOrd="0" parTransId="{0B60064E-51C1-4837-B962-E261F6B89AC6}" sibTransId="{DD72D77D-8B24-49C5-8513-6B5DA4D07FC5}"/>
    <dgm:cxn modelId="{FD73A6E6-DD01-46C1-9472-01E2AA941903}" srcId="{9A96CA20-3149-4C85-89F8-BFD6381A3284}" destId="{7A6E7385-7121-424A-B301-B16F66B310BD}" srcOrd="2" destOrd="0" parTransId="{686FD872-ECFA-4505-A1EA-51731738F220}" sibTransId="{09C3C455-3319-4FF1-8EAC-522150060312}"/>
    <dgm:cxn modelId="{95BE81B0-4E02-4D73-AC8D-878F3FA7AC5E}" type="presParOf" srcId="{9D44E657-18D9-44BD-9C86-31E901120891}" destId="{DDEB2149-3F38-49DF-9696-548530741F6A}" srcOrd="0" destOrd="0" presId="urn:microsoft.com/office/officeart/2018/2/layout/IconLabelList"/>
    <dgm:cxn modelId="{6F4C633C-2DCA-4867-932E-2ED5B89A63DC}" type="presParOf" srcId="{DDEB2149-3F38-49DF-9696-548530741F6A}" destId="{A5F76C42-8408-46BC-AFB7-AC2299187ED8}" srcOrd="0" destOrd="0" presId="urn:microsoft.com/office/officeart/2018/2/layout/IconLabelList"/>
    <dgm:cxn modelId="{F68FA146-BB4C-41E4-907A-343D12CF72DC}" type="presParOf" srcId="{DDEB2149-3F38-49DF-9696-548530741F6A}" destId="{83857BC6-A2AC-4670-BBE1-F6DD7E96A850}" srcOrd="1" destOrd="0" presId="urn:microsoft.com/office/officeart/2018/2/layout/IconLabelList"/>
    <dgm:cxn modelId="{72C2F966-3A78-47EC-AF33-7805855ADE12}" type="presParOf" srcId="{DDEB2149-3F38-49DF-9696-548530741F6A}" destId="{A5CBB329-080C-476D-A2AF-CE0B3C960C58}" srcOrd="2" destOrd="0" presId="urn:microsoft.com/office/officeart/2018/2/layout/IconLabelList"/>
    <dgm:cxn modelId="{7486DC3B-538D-4F32-B3D8-F487E64BEADF}" type="presParOf" srcId="{9D44E657-18D9-44BD-9C86-31E901120891}" destId="{8D0EEB3B-291B-413A-87DD-C3843BA61B57}" srcOrd="1" destOrd="0" presId="urn:microsoft.com/office/officeart/2018/2/layout/IconLabelList"/>
    <dgm:cxn modelId="{2FF98850-81B6-43E3-8283-866B37B5439D}" type="presParOf" srcId="{9D44E657-18D9-44BD-9C86-31E901120891}" destId="{9CD4AEC0-4AEC-40DC-AFFF-4259F63342A8}" srcOrd="2" destOrd="0" presId="urn:microsoft.com/office/officeart/2018/2/layout/IconLabelList"/>
    <dgm:cxn modelId="{934CDA6D-3A8A-4F38-A101-15BD7A96B360}" type="presParOf" srcId="{9CD4AEC0-4AEC-40DC-AFFF-4259F63342A8}" destId="{1227EF3C-ACBE-4C95-AC6C-C2046E5BCEF1}" srcOrd="0" destOrd="0" presId="urn:microsoft.com/office/officeart/2018/2/layout/IconLabelList"/>
    <dgm:cxn modelId="{FAC3B6CB-D335-41FD-8B71-B10DA4159E79}" type="presParOf" srcId="{9CD4AEC0-4AEC-40DC-AFFF-4259F63342A8}" destId="{0DC36299-BD20-49B6-A3C3-FA870862224F}" srcOrd="1" destOrd="0" presId="urn:microsoft.com/office/officeart/2018/2/layout/IconLabelList"/>
    <dgm:cxn modelId="{97463306-7C73-4F41-BE97-0DB0C0F19EAC}" type="presParOf" srcId="{9CD4AEC0-4AEC-40DC-AFFF-4259F63342A8}" destId="{5A92E434-9012-4778-B35E-EE7613B274A6}" srcOrd="2" destOrd="0" presId="urn:microsoft.com/office/officeart/2018/2/layout/IconLabelList"/>
    <dgm:cxn modelId="{691D07EC-99A4-4982-B3FC-3A5436AF0CB5}" type="presParOf" srcId="{9D44E657-18D9-44BD-9C86-31E901120891}" destId="{1C1405D3-16DA-482A-AA9E-AEC1CDDBCCC1}" srcOrd="3" destOrd="0" presId="urn:microsoft.com/office/officeart/2018/2/layout/IconLabelList"/>
    <dgm:cxn modelId="{377C314A-F95D-42CD-8D35-1F4B7EB512E0}" type="presParOf" srcId="{9D44E657-18D9-44BD-9C86-31E901120891}" destId="{FBD267B1-D14A-4507-8C30-87D143979839}" srcOrd="4" destOrd="0" presId="urn:microsoft.com/office/officeart/2018/2/layout/IconLabelList"/>
    <dgm:cxn modelId="{9CF95B58-D4CB-4355-8B46-754D0209F624}" type="presParOf" srcId="{FBD267B1-D14A-4507-8C30-87D143979839}" destId="{244C7F17-5015-433F-A2AC-00D3FCF4EFCA}" srcOrd="0" destOrd="0" presId="urn:microsoft.com/office/officeart/2018/2/layout/IconLabelList"/>
    <dgm:cxn modelId="{A565F644-BAB0-465A-93B1-1900C07CFBF9}" type="presParOf" srcId="{FBD267B1-D14A-4507-8C30-87D143979839}" destId="{CAC469BF-AE6B-4560-86B3-B5F5279B08FE}" srcOrd="1" destOrd="0" presId="urn:microsoft.com/office/officeart/2018/2/layout/IconLabelList"/>
    <dgm:cxn modelId="{75745270-4E74-4372-8F3F-AAF26FDE65ED}" type="presParOf" srcId="{FBD267B1-D14A-4507-8C30-87D143979839}" destId="{18E36997-BD85-4A01-8E47-3A47E13D4CA7}" srcOrd="2" destOrd="0" presId="urn:microsoft.com/office/officeart/2018/2/layout/IconLabelList"/>
    <dgm:cxn modelId="{B327D855-D660-40E0-9F23-E277EFE59A54}" type="presParOf" srcId="{9D44E657-18D9-44BD-9C86-31E901120891}" destId="{813B467A-4EE6-435A-9E1D-722BCB2E4CAC}" srcOrd="5" destOrd="0" presId="urn:microsoft.com/office/officeart/2018/2/layout/IconLabelList"/>
    <dgm:cxn modelId="{AAD54B05-E387-42DE-8828-EFF4EA50BA14}" type="presParOf" srcId="{9D44E657-18D9-44BD-9C86-31E901120891}" destId="{691BDD3E-2629-48AD-9F16-EA449AD9FAAC}" srcOrd="6" destOrd="0" presId="urn:microsoft.com/office/officeart/2018/2/layout/IconLabelList"/>
    <dgm:cxn modelId="{80B5822C-62CA-43D1-9D30-42ABFCA1E350}" type="presParOf" srcId="{691BDD3E-2629-48AD-9F16-EA449AD9FAAC}" destId="{4C13FF61-1564-4741-B80A-24E9CF988FE5}" srcOrd="0" destOrd="0" presId="urn:microsoft.com/office/officeart/2018/2/layout/IconLabelList"/>
    <dgm:cxn modelId="{153D06B4-A2C2-4605-B675-0C56EF2BE001}" type="presParOf" srcId="{691BDD3E-2629-48AD-9F16-EA449AD9FAAC}" destId="{CBCF20A0-F299-454E-968B-76FD680431BD}" srcOrd="1" destOrd="0" presId="urn:microsoft.com/office/officeart/2018/2/layout/IconLabelList"/>
    <dgm:cxn modelId="{EB09424A-1E85-418F-81A4-284EC873F416}" type="presParOf" srcId="{691BDD3E-2629-48AD-9F16-EA449AD9FAAC}" destId="{184BB2F7-806E-4720-ADB1-A667F63F7318}" srcOrd="2" destOrd="0" presId="urn:microsoft.com/office/officeart/2018/2/layout/IconLabelList"/>
    <dgm:cxn modelId="{44225CB0-3198-4B1B-994B-280F26EA579D}" type="presParOf" srcId="{9D44E657-18D9-44BD-9C86-31E901120891}" destId="{6E0304EB-024A-4346-B4BB-E6DF28E0A0CE}" srcOrd="7" destOrd="0" presId="urn:microsoft.com/office/officeart/2018/2/layout/IconLabelList"/>
    <dgm:cxn modelId="{A84CEB90-506E-478B-BB66-01D1E87D623B}" type="presParOf" srcId="{9D44E657-18D9-44BD-9C86-31E901120891}" destId="{9EA30442-FD81-4042-B00A-1852820B2F24}" srcOrd="8" destOrd="0" presId="urn:microsoft.com/office/officeart/2018/2/layout/IconLabelList"/>
    <dgm:cxn modelId="{13372F11-1239-47F0-813D-4A8A200F55DD}" type="presParOf" srcId="{9EA30442-FD81-4042-B00A-1852820B2F24}" destId="{95CC33D4-14C2-4B0F-9581-5E0B15183FD7}" srcOrd="0" destOrd="0" presId="urn:microsoft.com/office/officeart/2018/2/layout/IconLabelList"/>
    <dgm:cxn modelId="{71281C56-CB47-4341-9811-99EF6DF19D0A}" type="presParOf" srcId="{9EA30442-FD81-4042-B00A-1852820B2F24}" destId="{6CBAC154-2F83-48C9-85AB-7C5485F0626A}" srcOrd="1" destOrd="0" presId="urn:microsoft.com/office/officeart/2018/2/layout/IconLabelList"/>
    <dgm:cxn modelId="{3D72A440-3718-432B-86B6-D6B2D010D648}" type="presParOf" srcId="{9EA30442-FD81-4042-B00A-1852820B2F24}" destId="{36C9C817-F311-489E-9256-039A29C01D85}" srcOrd="2" destOrd="0" presId="urn:microsoft.com/office/officeart/2018/2/layout/IconLabelList"/>
    <dgm:cxn modelId="{D59F3780-E4AA-406E-B649-B7A5AB898B87}" type="presParOf" srcId="{9D44E657-18D9-44BD-9C86-31E901120891}" destId="{1C1802F2-9604-4844-8296-21C33274F4EA}" srcOrd="9" destOrd="0" presId="urn:microsoft.com/office/officeart/2018/2/layout/IconLabelList"/>
    <dgm:cxn modelId="{22F953D8-80D2-4D33-A3EC-1F0317C84B6E}" type="presParOf" srcId="{9D44E657-18D9-44BD-9C86-31E901120891}" destId="{4F38E757-8ACF-432A-A3D4-D7960FFD2093}" srcOrd="10" destOrd="0" presId="urn:microsoft.com/office/officeart/2018/2/layout/IconLabelList"/>
    <dgm:cxn modelId="{E34D2EF3-BA7A-48CB-ACBD-59B3F6693A4B}" type="presParOf" srcId="{4F38E757-8ACF-432A-A3D4-D7960FFD2093}" destId="{2ED7E6B7-9715-44F4-B73D-B6971CB81DC3}" srcOrd="0" destOrd="0" presId="urn:microsoft.com/office/officeart/2018/2/layout/IconLabelList"/>
    <dgm:cxn modelId="{F5D76B04-D4E2-4411-A448-DAEF30854115}" type="presParOf" srcId="{4F38E757-8ACF-432A-A3D4-D7960FFD2093}" destId="{C7499AB6-90CF-439E-BF1F-23C54B54E476}" srcOrd="1" destOrd="0" presId="urn:microsoft.com/office/officeart/2018/2/layout/IconLabelList"/>
    <dgm:cxn modelId="{EDF23117-CA03-4762-B98F-AACD70140077}" type="presParOf" srcId="{4F38E757-8ACF-432A-A3D4-D7960FFD2093}" destId="{F86B7AA2-49BE-436E-938F-D315D9C908A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36B7CD-F6E8-4322-9F57-73E322FE4FB3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3B4F729-B214-4F09-853D-548D378BA7E7}">
      <dgm:prSet/>
      <dgm:spPr/>
      <dgm:t>
        <a:bodyPr/>
        <a:lstStyle/>
        <a:p>
          <a:r>
            <a:rPr lang="es-PY"/>
            <a:t>Regulación del periodo de evaluación: preaviso e indemnización por despido injustificado (art. 19).</a:t>
          </a:r>
          <a:endParaRPr lang="en-US"/>
        </a:p>
      </dgm:t>
    </dgm:pt>
    <dgm:pt modelId="{038475AF-ED35-4552-A660-7482F4FD5571}" type="parTrans" cxnId="{4EBCC99A-DD9B-4FF9-A1ED-488EFDE26EC4}">
      <dgm:prSet/>
      <dgm:spPr/>
      <dgm:t>
        <a:bodyPr/>
        <a:lstStyle/>
        <a:p>
          <a:endParaRPr lang="en-US"/>
        </a:p>
      </dgm:t>
    </dgm:pt>
    <dgm:pt modelId="{0075B2A4-5A26-4BD4-B97C-5079D0C818C1}" type="sibTrans" cxnId="{4EBCC99A-DD9B-4FF9-A1ED-488EFDE26EC4}">
      <dgm:prSet/>
      <dgm:spPr/>
      <dgm:t>
        <a:bodyPr/>
        <a:lstStyle/>
        <a:p>
          <a:endParaRPr lang="en-US"/>
        </a:p>
      </dgm:t>
    </dgm:pt>
    <dgm:pt modelId="{9C018336-9C64-4C82-B02E-535D45C42C12}">
      <dgm:prSet/>
      <dgm:spPr/>
      <dgm:t>
        <a:bodyPr/>
        <a:lstStyle/>
        <a:p>
          <a:r>
            <a:rPr lang="es-PY"/>
            <a:t>La evaluación de desempeño no puede servir como único factor para desvincular (art. 25).</a:t>
          </a:r>
          <a:endParaRPr lang="en-US"/>
        </a:p>
      </dgm:t>
    </dgm:pt>
    <dgm:pt modelId="{85AEDE31-E056-4FD4-B52C-E3EBB1CD7DE4}" type="parTrans" cxnId="{DB07A091-1840-414A-AB2D-98CEB339D283}">
      <dgm:prSet/>
      <dgm:spPr/>
      <dgm:t>
        <a:bodyPr/>
        <a:lstStyle/>
        <a:p>
          <a:endParaRPr lang="en-US"/>
        </a:p>
      </dgm:t>
    </dgm:pt>
    <dgm:pt modelId="{F45E8681-577D-40D6-875E-FD42DDFCDA3D}" type="sibTrans" cxnId="{DB07A091-1840-414A-AB2D-98CEB339D283}">
      <dgm:prSet/>
      <dgm:spPr/>
      <dgm:t>
        <a:bodyPr/>
        <a:lstStyle/>
        <a:p>
          <a:endParaRPr lang="en-US"/>
        </a:p>
      </dgm:t>
    </dgm:pt>
    <dgm:pt modelId="{B29E156A-4981-45C1-A559-68AC26A8F6E4}">
      <dgm:prSet/>
      <dgm:spPr/>
      <dgm:t>
        <a:bodyPr/>
        <a:lstStyle/>
        <a:p>
          <a:r>
            <a:rPr lang="es-PY"/>
            <a:t>Los permisos especiales producen la vancia: 1ra vacancia o indemnización (art. 29).</a:t>
          </a:r>
          <a:endParaRPr lang="en-US"/>
        </a:p>
      </dgm:t>
    </dgm:pt>
    <dgm:pt modelId="{DA01B7BA-8890-4F13-862D-C85F68DD716E}" type="parTrans" cxnId="{1E247579-23B6-48DD-BE02-2AF0FAAB767B}">
      <dgm:prSet/>
      <dgm:spPr/>
      <dgm:t>
        <a:bodyPr/>
        <a:lstStyle/>
        <a:p>
          <a:endParaRPr lang="en-US"/>
        </a:p>
      </dgm:t>
    </dgm:pt>
    <dgm:pt modelId="{CDDC3375-646F-4BED-BBA6-23874CE20407}" type="sibTrans" cxnId="{1E247579-23B6-48DD-BE02-2AF0FAAB767B}">
      <dgm:prSet/>
      <dgm:spPr/>
      <dgm:t>
        <a:bodyPr/>
        <a:lstStyle/>
        <a:p>
          <a:endParaRPr lang="en-US"/>
        </a:p>
      </dgm:t>
    </dgm:pt>
    <dgm:pt modelId="{A4D7FF4D-26A2-45DF-BD07-7639411FAA3C}">
      <dgm:prSet/>
      <dgm:spPr/>
      <dgm:t>
        <a:bodyPr/>
        <a:lstStyle/>
        <a:p>
          <a:r>
            <a:rPr lang="es-PY"/>
            <a:t>Reembolso de todo lo solventado por el Estado en caso de becado que no permanece en la institución el tiempo comprometido (art. 30).</a:t>
          </a:r>
          <a:endParaRPr lang="en-US"/>
        </a:p>
      </dgm:t>
    </dgm:pt>
    <dgm:pt modelId="{AA18F0BE-43A0-43D1-BF1A-80867C570D93}" type="parTrans" cxnId="{361E37CB-EDB2-4A63-B3D8-F1BEA5AF6BEB}">
      <dgm:prSet/>
      <dgm:spPr/>
      <dgm:t>
        <a:bodyPr/>
        <a:lstStyle/>
        <a:p>
          <a:endParaRPr lang="en-US"/>
        </a:p>
      </dgm:t>
    </dgm:pt>
    <dgm:pt modelId="{383CBE25-80BD-4F74-80F0-3A421F4C82A3}" type="sibTrans" cxnId="{361E37CB-EDB2-4A63-B3D8-F1BEA5AF6BEB}">
      <dgm:prSet/>
      <dgm:spPr/>
      <dgm:t>
        <a:bodyPr/>
        <a:lstStyle/>
        <a:p>
          <a:endParaRPr lang="en-US"/>
        </a:p>
      </dgm:t>
    </dgm:pt>
    <dgm:pt modelId="{E49DBD22-F531-6341-86FA-B47CC41C02F6}" type="pres">
      <dgm:prSet presAssocID="{B136B7CD-F6E8-4322-9F57-73E322FE4FB3}" presName="vert0" presStyleCnt="0">
        <dgm:presLayoutVars>
          <dgm:dir/>
          <dgm:animOne val="branch"/>
          <dgm:animLvl val="lvl"/>
        </dgm:presLayoutVars>
      </dgm:prSet>
      <dgm:spPr/>
    </dgm:pt>
    <dgm:pt modelId="{68A23D48-209A-0A46-A366-CF6C84516BEC}" type="pres">
      <dgm:prSet presAssocID="{83B4F729-B214-4F09-853D-548D378BA7E7}" presName="thickLine" presStyleLbl="alignNode1" presStyleIdx="0" presStyleCnt="4"/>
      <dgm:spPr/>
    </dgm:pt>
    <dgm:pt modelId="{FDB9E21D-794A-EF4E-B8AA-AF93ECCA314A}" type="pres">
      <dgm:prSet presAssocID="{83B4F729-B214-4F09-853D-548D378BA7E7}" presName="horz1" presStyleCnt="0"/>
      <dgm:spPr/>
    </dgm:pt>
    <dgm:pt modelId="{727ECDC7-A2B6-644B-B847-A75B11DB2327}" type="pres">
      <dgm:prSet presAssocID="{83B4F729-B214-4F09-853D-548D378BA7E7}" presName="tx1" presStyleLbl="revTx" presStyleIdx="0" presStyleCnt="4"/>
      <dgm:spPr/>
    </dgm:pt>
    <dgm:pt modelId="{F8899D45-F1C9-C449-A6DD-E4586E1A0761}" type="pres">
      <dgm:prSet presAssocID="{83B4F729-B214-4F09-853D-548D378BA7E7}" presName="vert1" presStyleCnt="0"/>
      <dgm:spPr/>
    </dgm:pt>
    <dgm:pt modelId="{333484B0-E7B8-A54B-BE20-483C5B2F7C30}" type="pres">
      <dgm:prSet presAssocID="{9C018336-9C64-4C82-B02E-535D45C42C12}" presName="thickLine" presStyleLbl="alignNode1" presStyleIdx="1" presStyleCnt="4"/>
      <dgm:spPr/>
    </dgm:pt>
    <dgm:pt modelId="{449FC31B-ED15-6A43-B92E-1977362DCB19}" type="pres">
      <dgm:prSet presAssocID="{9C018336-9C64-4C82-B02E-535D45C42C12}" presName="horz1" presStyleCnt="0"/>
      <dgm:spPr/>
    </dgm:pt>
    <dgm:pt modelId="{1CEA2FB6-F662-3A4F-977D-FD90FA775131}" type="pres">
      <dgm:prSet presAssocID="{9C018336-9C64-4C82-B02E-535D45C42C12}" presName="tx1" presStyleLbl="revTx" presStyleIdx="1" presStyleCnt="4"/>
      <dgm:spPr/>
    </dgm:pt>
    <dgm:pt modelId="{F2B03599-BA75-8D45-8BB5-918832704E38}" type="pres">
      <dgm:prSet presAssocID="{9C018336-9C64-4C82-B02E-535D45C42C12}" presName="vert1" presStyleCnt="0"/>
      <dgm:spPr/>
    </dgm:pt>
    <dgm:pt modelId="{C4164EF4-DED1-944A-8B5F-8F95280671EB}" type="pres">
      <dgm:prSet presAssocID="{B29E156A-4981-45C1-A559-68AC26A8F6E4}" presName="thickLine" presStyleLbl="alignNode1" presStyleIdx="2" presStyleCnt="4"/>
      <dgm:spPr/>
    </dgm:pt>
    <dgm:pt modelId="{7EF79524-67FD-C243-82C2-2D0EF0F70C58}" type="pres">
      <dgm:prSet presAssocID="{B29E156A-4981-45C1-A559-68AC26A8F6E4}" presName="horz1" presStyleCnt="0"/>
      <dgm:spPr/>
    </dgm:pt>
    <dgm:pt modelId="{666AADDA-938A-2E49-BBA0-E704326A4CF6}" type="pres">
      <dgm:prSet presAssocID="{B29E156A-4981-45C1-A559-68AC26A8F6E4}" presName="tx1" presStyleLbl="revTx" presStyleIdx="2" presStyleCnt="4"/>
      <dgm:spPr/>
    </dgm:pt>
    <dgm:pt modelId="{0F6624BD-E7DC-6E43-AD28-2F00A7A2B36D}" type="pres">
      <dgm:prSet presAssocID="{B29E156A-4981-45C1-A559-68AC26A8F6E4}" presName="vert1" presStyleCnt="0"/>
      <dgm:spPr/>
    </dgm:pt>
    <dgm:pt modelId="{9FF82D74-F70E-D249-ADBE-A8F5811579C6}" type="pres">
      <dgm:prSet presAssocID="{A4D7FF4D-26A2-45DF-BD07-7639411FAA3C}" presName="thickLine" presStyleLbl="alignNode1" presStyleIdx="3" presStyleCnt="4"/>
      <dgm:spPr/>
    </dgm:pt>
    <dgm:pt modelId="{BE9A2B72-E906-C640-8B28-3991641B94BE}" type="pres">
      <dgm:prSet presAssocID="{A4D7FF4D-26A2-45DF-BD07-7639411FAA3C}" presName="horz1" presStyleCnt="0"/>
      <dgm:spPr/>
    </dgm:pt>
    <dgm:pt modelId="{7100CD78-17A8-ED44-8E07-63C37FBA3B20}" type="pres">
      <dgm:prSet presAssocID="{A4D7FF4D-26A2-45DF-BD07-7639411FAA3C}" presName="tx1" presStyleLbl="revTx" presStyleIdx="3" presStyleCnt="4"/>
      <dgm:spPr/>
    </dgm:pt>
    <dgm:pt modelId="{CAF3A6D6-5AC6-234E-BB4C-CDEF0F1B6699}" type="pres">
      <dgm:prSet presAssocID="{A4D7FF4D-26A2-45DF-BD07-7639411FAA3C}" presName="vert1" presStyleCnt="0"/>
      <dgm:spPr/>
    </dgm:pt>
  </dgm:ptLst>
  <dgm:cxnLst>
    <dgm:cxn modelId="{AAA2BC28-CF00-164D-BC15-C81692E428E8}" type="presOf" srcId="{A4D7FF4D-26A2-45DF-BD07-7639411FAA3C}" destId="{7100CD78-17A8-ED44-8E07-63C37FBA3B20}" srcOrd="0" destOrd="0" presId="urn:microsoft.com/office/officeart/2008/layout/LinedList"/>
    <dgm:cxn modelId="{AFA90D3A-374D-8A44-841A-DB2CD2E75062}" type="presOf" srcId="{B136B7CD-F6E8-4322-9F57-73E322FE4FB3}" destId="{E49DBD22-F531-6341-86FA-B47CC41C02F6}" srcOrd="0" destOrd="0" presId="urn:microsoft.com/office/officeart/2008/layout/LinedList"/>
    <dgm:cxn modelId="{76A5BA44-70A4-954C-A2E2-229817F90B87}" type="presOf" srcId="{83B4F729-B214-4F09-853D-548D378BA7E7}" destId="{727ECDC7-A2B6-644B-B847-A75B11DB2327}" srcOrd="0" destOrd="0" presId="urn:microsoft.com/office/officeart/2008/layout/LinedList"/>
    <dgm:cxn modelId="{A98C7A5C-4BD8-DF4C-9382-B43045A69D13}" type="presOf" srcId="{9C018336-9C64-4C82-B02E-535D45C42C12}" destId="{1CEA2FB6-F662-3A4F-977D-FD90FA775131}" srcOrd="0" destOrd="0" presId="urn:microsoft.com/office/officeart/2008/layout/LinedList"/>
    <dgm:cxn modelId="{1E247579-23B6-48DD-BE02-2AF0FAAB767B}" srcId="{B136B7CD-F6E8-4322-9F57-73E322FE4FB3}" destId="{B29E156A-4981-45C1-A559-68AC26A8F6E4}" srcOrd="2" destOrd="0" parTransId="{DA01B7BA-8890-4F13-862D-C85F68DD716E}" sibTransId="{CDDC3375-646F-4BED-BBA6-23874CE20407}"/>
    <dgm:cxn modelId="{DB07A091-1840-414A-AB2D-98CEB339D283}" srcId="{B136B7CD-F6E8-4322-9F57-73E322FE4FB3}" destId="{9C018336-9C64-4C82-B02E-535D45C42C12}" srcOrd="1" destOrd="0" parTransId="{85AEDE31-E056-4FD4-B52C-E3EBB1CD7DE4}" sibTransId="{F45E8681-577D-40D6-875E-FD42DDFCDA3D}"/>
    <dgm:cxn modelId="{4EBCC99A-DD9B-4FF9-A1ED-488EFDE26EC4}" srcId="{B136B7CD-F6E8-4322-9F57-73E322FE4FB3}" destId="{83B4F729-B214-4F09-853D-548D378BA7E7}" srcOrd="0" destOrd="0" parTransId="{038475AF-ED35-4552-A660-7482F4FD5571}" sibTransId="{0075B2A4-5A26-4BD4-B97C-5079D0C818C1}"/>
    <dgm:cxn modelId="{361E37CB-EDB2-4A63-B3D8-F1BEA5AF6BEB}" srcId="{B136B7CD-F6E8-4322-9F57-73E322FE4FB3}" destId="{A4D7FF4D-26A2-45DF-BD07-7639411FAA3C}" srcOrd="3" destOrd="0" parTransId="{AA18F0BE-43A0-43D1-BF1A-80867C570D93}" sibTransId="{383CBE25-80BD-4F74-80F0-3A421F4C82A3}"/>
    <dgm:cxn modelId="{3CF3EBFD-5357-9C45-94BD-03883E5EBC1C}" type="presOf" srcId="{B29E156A-4981-45C1-A559-68AC26A8F6E4}" destId="{666AADDA-938A-2E49-BBA0-E704326A4CF6}" srcOrd="0" destOrd="0" presId="urn:microsoft.com/office/officeart/2008/layout/LinedList"/>
    <dgm:cxn modelId="{EA9DFC34-92AA-5B49-B292-DDA1B2878230}" type="presParOf" srcId="{E49DBD22-F531-6341-86FA-B47CC41C02F6}" destId="{68A23D48-209A-0A46-A366-CF6C84516BEC}" srcOrd="0" destOrd="0" presId="urn:microsoft.com/office/officeart/2008/layout/LinedList"/>
    <dgm:cxn modelId="{7602BECC-7838-3B45-A599-EEB04BCAC187}" type="presParOf" srcId="{E49DBD22-F531-6341-86FA-B47CC41C02F6}" destId="{FDB9E21D-794A-EF4E-B8AA-AF93ECCA314A}" srcOrd="1" destOrd="0" presId="urn:microsoft.com/office/officeart/2008/layout/LinedList"/>
    <dgm:cxn modelId="{A2F2F8FA-4345-0744-9710-028C7C57E572}" type="presParOf" srcId="{FDB9E21D-794A-EF4E-B8AA-AF93ECCA314A}" destId="{727ECDC7-A2B6-644B-B847-A75B11DB2327}" srcOrd="0" destOrd="0" presId="urn:microsoft.com/office/officeart/2008/layout/LinedList"/>
    <dgm:cxn modelId="{52AD59CF-F323-EA4A-8CD5-DFCD6F28E8B5}" type="presParOf" srcId="{FDB9E21D-794A-EF4E-B8AA-AF93ECCA314A}" destId="{F8899D45-F1C9-C449-A6DD-E4586E1A0761}" srcOrd="1" destOrd="0" presId="urn:microsoft.com/office/officeart/2008/layout/LinedList"/>
    <dgm:cxn modelId="{D8497907-160D-094D-AF57-8C65358A540B}" type="presParOf" srcId="{E49DBD22-F531-6341-86FA-B47CC41C02F6}" destId="{333484B0-E7B8-A54B-BE20-483C5B2F7C30}" srcOrd="2" destOrd="0" presId="urn:microsoft.com/office/officeart/2008/layout/LinedList"/>
    <dgm:cxn modelId="{487B0055-A475-5342-884E-2EC8BDC79431}" type="presParOf" srcId="{E49DBD22-F531-6341-86FA-B47CC41C02F6}" destId="{449FC31B-ED15-6A43-B92E-1977362DCB19}" srcOrd="3" destOrd="0" presId="urn:microsoft.com/office/officeart/2008/layout/LinedList"/>
    <dgm:cxn modelId="{8AB562E4-D398-2A42-B634-A3AA6051E70C}" type="presParOf" srcId="{449FC31B-ED15-6A43-B92E-1977362DCB19}" destId="{1CEA2FB6-F662-3A4F-977D-FD90FA775131}" srcOrd="0" destOrd="0" presId="urn:microsoft.com/office/officeart/2008/layout/LinedList"/>
    <dgm:cxn modelId="{C462A10C-FE08-C448-9425-83033480DB5D}" type="presParOf" srcId="{449FC31B-ED15-6A43-B92E-1977362DCB19}" destId="{F2B03599-BA75-8D45-8BB5-918832704E38}" srcOrd="1" destOrd="0" presId="urn:microsoft.com/office/officeart/2008/layout/LinedList"/>
    <dgm:cxn modelId="{BEE5CA96-93D1-414D-AC85-60A02C869402}" type="presParOf" srcId="{E49DBD22-F531-6341-86FA-B47CC41C02F6}" destId="{C4164EF4-DED1-944A-8B5F-8F95280671EB}" srcOrd="4" destOrd="0" presId="urn:microsoft.com/office/officeart/2008/layout/LinedList"/>
    <dgm:cxn modelId="{ABDAFE6E-DFD8-7B45-AD52-621991F68847}" type="presParOf" srcId="{E49DBD22-F531-6341-86FA-B47CC41C02F6}" destId="{7EF79524-67FD-C243-82C2-2D0EF0F70C58}" srcOrd="5" destOrd="0" presId="urn:microsoft.com/office/officeart/2008/layout/LinedList"/>
    <dgm:cxn modelId="{99E6B11C-88C3-BD4A-B3E9-C745B69BD7F1}" type="presParOf" srcId="{7EF79524-67FD-C243-82C2-2D0EF0F70C58}" destId="{666AADDA-938A-2E49-BBA0-E704326A4CF6}" srcOrd="0" destOrd="0" presId="urn:microsoft.com/office/officeart/2008/layout/LinedList"/>
    <dgm:cxn modelId="{5EE4BABD-23F5-C84C-B671-547DBC46D552}" type="presParOf" srcId="{7EF79524-67FD-C243-82C2-2D0EF0F70C58}" destId="{0F6624BD-E7DC-6E43-AD28-2F00A7A2B36D}" srcOrd="1" destOrd="0" presId="urn:microsoft.com/office/officeart/2008/layout/LinedList"/>
    <dgm:cxn modelId="{F21ADAB7-7A1F-BC40-B986-B46E80333586}" type="presParOf" srcId="{E49DBD22-F531-6341-86FA-B47CC41C02F6}" destId="{9FF82D74-F70E-D249-ADBE-A8F5811579C6}" srcOrd="6" destOrd="0" presId="urn:microsoft.com/office/officeart/2008/layout/LinedList"/>
    <dgm:cxn modelId="{DC5D03B8-EAD2-B046-8E2A-BABAA65A8FEE}" type="presParOf" srcId="{E49DBD22-F531-6341-86FA-B47CC41C02F6}" destId="{BE9A2B72-E906-C640-8B28-3991641B94BE}" srcOrd="7" destOrd="0" presId="urn:microsoft.com/office/officeart/2008/layout/LinedList"/>
    <dgm:cxn modelId="{0B0C4D63-5E75-6745-8FF6-6E4868C46FEA}" type="presParOf" srcId="{BE9A2B72-E906-C640-8B28-3991641B94BE}" destId="{7100CD78-17A8-ED44-8E07-63C37FBA3B20}" srcOrd="0" destOrd="0" presId="urn:microsoft.com/office/officeart/2008/layout/LinedList"/>
    <dgm:cxn modelId="{67332F11-84FE-6244-A5FD-41A5C895F26C}" type="presParOf" srcId="{BE9A2B72-E906-C640-8B28-3991641B94BE}" destId="{CAF3A6D6-5AC6-234E-BB4C-CDEF0F1B66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76C42-8408-46BC-AFB7-AC2299187ED8}">
      <dsp:nvSpPr>
        <dsp:cNvPr id="0" name=""/>
        <dsp:cNvSpPr/>
      </dsp:nvSpPr>
      <dsp:spPr>
        <a:xfrm>
          <a:off x="411139" y="635367"/>
          <a:ext cx="671572" cy="6715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BB329-080C-476D-A2AF-CE0B3C960C58}">
      <dsp:nvSpPr>
        <dsp:cNvPr id="0" name=""/>
        <dsp:cNvSpPr/>
      </dsp:nvSpPr>
      <dsp:spPr>
        <a:xfrm>
          <a:off x="734" y="1581671"/>
          <a:ext cx="1492382" cy="88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400" b="1" kern="1200" dirty="0"/>
            <a:t>Metodología para valoración de puestos.</a:t>
          </a:r>
          <a:endParaRPr lang="en-US" sz="1400" b="1" kern="1200" dirty="0"/>
        </a:p>
      </dsp:txBody>
      <dsp:txXfrm>
        <a:off x="734" y="1581671"/>
        <a:ext cx="1492382" cy="884936"/>
      </dsp:txXfrm>
    </dsp:sp>
    <dsp:sp modelId="{1227EF3C-ACBE-4C95-AC6C-C2046E5BCEF1}">
      <dsp:nvSpPr>
        <dsp:cNvPr id="0" name=""/>
        <dsp:cNvSpPr/>
      </dsp:nvSpPr>
      <dsp:spPr>
        <a:xfrm>
          <a:off x="2164689" y="635367"/>
          <a:ext cx="671572" cy="6715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2E434-9012-4778-B35E-EE7613B274A6}">
      <dsp:nvSpPr>
        <dsp:cNvPr id="0" name=""/>
        <dsp:cNvSpPr/>
      </dsp:nvSpPr>
      <dsp:spPr>
        <a:xfrm>
          <a:off x="1754283" y="1581671"/>
          <a:ext cx="1492382" cy="88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400" b="1" kern="1200" dirty="0"/>
            <a:t>RRHH vinculado al órgano rector de las políticas de remuneraciones (art 8).</a:t>
          </a:r>
          <a:endParaRPr lang="en-US" sz="1400" b="1" kern="1200" dirty="0"/>
        </a:p>
      </dsp:txBody>
      <dsp:txXfrm>
        <a:off x="1754283" y="1581671"/>
        <a:ext cx="1492382" cy="884936"/>
      </dsp:txXfrm>
    </dsp:sp>
    <dsp:sp modelId="{244C7F17-5015-433F-A2AC-00D3FCF4EFCA}">
      <dsp:nvSpPr>
        <dsp:cNvPr id="0" name=""/>
        <dsp:cNvSpPr/>
      </dsp:nvSpPr>
      <dsp:spPr>
        <a:xfrm>
          <a:off x="3918238" y="635367"/>
          <a:ext cx="671572" cy="6715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36997-BD85-4A01-8E47-3A47E13D4CA7}">
      <dsp:nvSpPr>
        <dsp:cNvPr id="0" name=""/>
        <dsp:cNvSpPr/>
      </dsp:nvSpPr>
      <dsp:spPr>
        <a:xfrm>
          <a:off x="3507833" y="1581671"/>
          <a:ext cx="1492382" cy="88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400" b="1" kern="1200" dirty="0"/>
            <a:t>Haberes o salarios (arts. 13 y 53).</a:t>
          </a:r>
          <a:endParaRPr lang="en-US" sz="1400" b="1" kern="1200" dirty="0"/>
        </a:p>
      </dsp:txBody>
      <dsp:txXfrm>
        <a:off x="3507833" y="1581671"/>
        <a:ext cx="1492382" cy="884936"/>
      </dsp:txXfrm>
    </dsp:sp>
    <dsp:sp modelId="{4C13FF61-1564-4741-B80A-24E9CF988FE5}">
      <dsp:nvSpPr>
        <dsp:cNvPr id="0" name=""/>
        <dsp:cNvSpPr/>
      </dsp:nvSpPr>
      <dsp:spPr>
        <a:xfrm>
          <a:off x="5671788" y="635367"/>
          <a:ext cx="671572" cy="6715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BB2F7-806E-4720-ADB1-A667F63F7318}">
      <dsp:nvSpPr>
        <dsp:cNvPr id="0" name=""/>
        <dsp:cNvSpPr/>
      </dsp:nvSpPr>
      <dsp:spPr>
        <a:xfrm>
          <a:off x="5261383" y="1581671"/>
          <a:ext cx="1492382" cy="88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200" b="1" kern="1200" dirty="0"/>
            <a:t>Designación o contratos nulos sin concurso (art. 14) y la nulidad puede declararse en sede administrativa (art. 131.c).</a:t>
          </a:r>
          <a:endParaRPr lang="en-US" sz="1200" b="1" kern="1200" dirty="0"/>
        </a:p>
      </dsp:txBody>
      <dsp:txXfrm>
        <a:off x="5261383" y="1581671"/>
        <a:ext cx="1492382" cy="884936"/>
      </dsp:txXfrm>
    </dsp:sp>
    <dsp:sp modelId="{95CC33D4-14C2-4B0F-9581-5E0B15183FD7}">
      <dsp:nvSpPr>
        <dsp:cNvPr id="0" name=""/>
        <dsp:cNvSpPr/>
      </dsp:nvSpPr>
      <dsp:spPr>
        <a:xfrm>
          <a:off x="7425338" y="635367"/>
          <a:ext cx="671572" cy="6715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9C817-F311-489E-9256-039A29C01D85}">
      <dsp:nvSpPr>
        <dsp:cNvPr id="0" name=""/>
        <dsp:cNvSpPr/>
      </dsp:nvSpPr>
      <dsp:spPr>
        <a:xfrm>
          <a:off x="7014933" y="1581671"/>
          <a:ext cx="1492382" cy="88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400" b="1" kern="1200" dirty="0"/>
            <a:t>5 años de experiencia profesional para asesores</a:t>
          </a:r>
          <a:r>
            <a:rPr lang="es-PY" sz="1100" kern="1200" dirty="0"/>
            <a:t>.</a:t>
          </a:r>
          <a:endParaRPr lang="en-US" sz="1100" kern="1200" dirty="0"/>
        </a:p>
      </dsp:txBody>
      <dsp:txXfrm>
        <a:off x="7014933" y="1581671"/>
        <a:ext cx="1492382" cy="884936"/>
      </dsp:txXfrm>
    </dsp:sp>
    <dsp:sp modelId="{2ED7E6B7-9715-44F4-B73D-B6971CB81DC3}">
      <dsp:nvSpPr>
        <dsp:cNvPr id="0" name=""/>
        <dsp:cNvSpPr/>
      </dsp:nvSpPr>
      <dsp:spPr>
        <a:xfrm>
          <a:off x="9178888" y="635367"/>
          <a:ext cx="671572" cy="67157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B7AA2-49BE-436E-938F-D315D9C908A7}">
      <dsp:nvSpPr>
        <dsp:cNvPr id="0" name=""/>
        <dsp:cNvSpPr/>
      </dsp:nvSpPr>
      <dsp:spPr>
        <a:xfrm>
          <a:off x="8768483" y="1581671"/>
          <a:ext cx="1492382" cy="88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200" b="1" kern="1200" dirty="0"/>
            <a:t>Sanción para quien designa y es designado en contra de las prohibiciones de la ley (art. 16).</a:t>
          </a:r>
          <a:endParaRPr lang="en-US" sz="1200" kern="1200" dirty="0"/>
        </a:p>
      </dsp:txBody>
      <dsp:txXfrm>
        <a:off x="8768483" y="1581671"/>
        <a:ext cx="1492382" cy="884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23D48-209A-0A46-A366-CF6C84516BEC}">
      <dsp:nvSpPr>
        <dsp:cNvPr id="0" name=""/>
        <dsp:cNvSpPr/>
      </dsp:nvSpPr>
      <dsp:spPr>
        <a:xfrm>
          <a:off x="0" y="0"/>
          <a:ext cx="54721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ECDC7-A2B6-644B-B847-A75B11DB2327}">
      <dsp:nvSpPr>
        <dsp:cNvPr id="0" name=""/>
        <dsp:cNvSpPr/>
      </dsp:nvSpPr>
      <dsp:spPr>
        <a:xfrm>
          <a:off x="0" y="0"/>
          <a:ext cx="5472113" cy="150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2400" kern="1200"/>
            <a:t>Regulación del periodo de evaluación: preaviso e indemnización por despido injustificado (art. 19).</a:t>
          </a:r>
          <a:endParaRPr lang="en-US" sz="2400" kern="1200"/>
        </a:p>
      </dsp:txBody>
      <dsp:txXfrm>
        <a:off x="0" y="0"/>
        <a:ext cx="5472113" cy="1500187"/>
      </dsp:txXfrm>
    </dsp:sp>
    <dsp:sp modelId="{333484B0-E7B8-A54B-BE20-483C5B2F7C30}">
      <dsp:nvSpPr>
        <dsp:cNvPr id="0" name=""/>
        <dsp:cNvSpPr/>
      </dsp:nvSpPr>
      <dsp:spPr>
        <a:xfrm>
          <a:off x="0" y="1500187"/>
          <a:ext cx="54721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A2FB6-F662-3A4F-977D-FD90FA775131}">
      <dsp:nvSpPr>
        <dsp:cNvPr id="0" name=""/>
        <dsp:cNvSpPr/>
      </dsp:nvSpPr>
      <dsp:spPr>
        <a:xfrm>
          <a:off x="0" y="1500187"/>
          <a:ext cx="5472113" cy="150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2400" kern="1200"/>
            <a:t>La evaluación de desempeño no puede servir como único factor para desvincular (art. 25).</a:t>
          </a:r>
          <a:endParaRPr lang="en-US" sz="2400" kern="1200"/>
        </a:p>
      </dsp:txBody>
      <dsp:txXfrm>
        <a:off x="0" y="1500187"/>
        <a:ext cx="5472113" cy="1500187"/>
      </dsp:txXfrm>
    </dsp:sp>
    <dsp:sp modelId="{C4164EF4-DED1-944A-8B5F-8F95280671EB}">
      <dsp:nvSpPr>
        <dsp:cNvPr id="0" name=""/>
        <dsp:cNvSpPr/>
      </dsp:nvSpPr>
      <dsp:spPr>
        <a:xfrm>
          <a:off x="0" y="3000375"/>
          <a:ext cx="54721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AADDA-938A-2E49-BBA0-E704326A4CF6}">
      <dsp:nvSpPr>
        <dsp:cNvPr id="0" name=""/>
        <dsp:cNvSpPr/>
      </dsp:nvSpPr>
      <dsp:spPr>
        <a:xfrm>
          <a:off x="0" y="3000375"/>
          <a:ext cx="5472113" cy="150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2400" kern="1200"/>
            <a:t>Los permisos especiales producen la vancia: 1ra vacancia o indemnización (art. 29).</a:t>
          </a:r>
          <a:endParaRPr lang="en-US" sz="2400" kern="1200"/>
        </a:p>
      </dsp:txBody>
      <dsp:txXfrm>
        <a:off x="0" y="3000375"/>
        <a:ext cx="5472113" cy="1500187"/>
      </dsp:txXfrm>
    </dsp:sp>
    <dsp:sp modelId="{9FF82D74-F70E-D249-ADBE-A8F5811579C6}">
      <dsp:nvSpPr>
        <dsp:cNvPr id="0" name=""/>
        <dsp:cNvSpPr/>
      </dsp:nvSpPr>
      <dsp:spPr>
        <a:xfrm>
          <a:off x="0" y="4500562"/>
          <a:ext cx="54721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0CD78-17A8-ED44-8E07-63C37FBA3B20}">
      <dsp:nvSpPr>
        <dsp:cNvPr id="0" name=""/>
        <dsp:cNvSpPr/>
      </dsp:nvSpPr>
      <dsp:spPr>
        <a:xfrm>
          <a:off x="0" y="4500562"/>
          <a:ext cx="5472113" cy="150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2400" kern="1200"/>
            <a:t>Reembolso de todo lo solventado por el Estado en caso de becado que no permanece en la institución el tiempo comprometido (art. 30).</a:t>
          </a:r>
          <a:endParaRPr lang="en-US" sz="2400" kern="1200"/>
        </a:p>
      </dsp:txBody>
      <dsp:txXfrm>
        <a:off x="0" y="4500562"/>
        <a:ext cx="5472113" cy="1500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6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3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3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9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0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7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132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3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7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9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brown-painted-building-paraguay-presidential-palace-cloud-sky-wallpaper-zwox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cr-net.org/es/noticias/2018/blog-comunidad-internacional-debe-deliberar-sobre-un-tratado-vinculante-para-llenar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lquintoinfierno/289033034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hrconnect.cl/desarrollo/como-evitar-los-problemas-de-las-evaluaciones-del-desempeno-gracias-a-la-tecnologia/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rioconstitucional.cl/temas-civicos/funcionarios-publicos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upe.com/blog/todo-lo-que-se-debe-saber-de-la-contratacion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tou.com/my-img-ley-de-infracciones-y-sanciones-en-el-orden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volucionapro.com/clasificacion-de-las-empresas-por-su-finalidad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luengo.blogspot.com/2012/03/la-autoridad-en-la-educacion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24679F4-8E21-346A-60EA-640164A2A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521" b="29480"/>
          <a:stretch>
            <a:fillRect/>
          </a:stretch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933739-C7F6-6F32-F695-0921A7EF2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753529"/>
            <a:ext cx="8991600" cy="1645759"/>
          </a:xfrm>
        </p:spPr>
        <p:txBody>
          <a:bodyPr>
            <a:normAutofit/>
          </a:bodyPr>
          <a:lstStyle/>
          <a:p>
            <a:r>
              <a:rPr lang="es-PY" dirty="0"/>
              <a:t>Regulación del servicio civil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FFE3D0-9350-4BA3-7F30-AF242AD08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704731"/>
            <a:ext cx="6801612" cy="51318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es-PY" sz="1000" dirty="0"/>
          </a:p>
          <a:p>
            <a:pPr>
              <a:lnSpc>
                <a:spcPct val="90000"/>
              </a:lnSpc>
            </a:pPr>
            <a:r>
              <a:rPr lang="es-PY" sz="11200" dirty="0"/>
              <a:t>Marco Aurelio González Maldonado</a:t>
            </a:r>
          </a:p>
        </p:txBody>
      </p:sp>
    </p:spTree>
    <p:extLst>
      <p:ext uri="{BB962C8B-B14F-4D97-AF65-F5344CB8AC3E}">
        <p14:creationId xmlns:p14="http://schemas.microsoft.com/office/powerpoint/2010/main" val="36672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2612BE-B463-394D-C870-E5EBA761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s-PY">
                <a:solidFill>
                  <a:schemeClr val="bg1"/>
                </a:solidFill>
              </a:rPr>
              <a:t>Principios rectores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C9C3F1-F292-18D9-5EC7-8A7268DED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s-PY">
                <a:solidFill>
                  <a:schemeClr val="bg1"/>
                </a:solidFill>
              </a:rPr>
              <a:t>Legalidad</a:t>
            </a:r>
          </a:p>
          <a:p>
            <a:r>
              <a:rPr lang="es-PY">
                <a:solidFill>
                  <a:schemeClr val="bg1"/>
                </a:solidFill>
              </a:rPr>
              <a:t>Igualdad de derechos</a:t>
            </a:r>
          </a:p>
          <a:p>
            <a:r>
              <a:rPr lang="es-PY">
                <a:solidFill>
                  <a:schemeClr val="bg1"/>
                </a:solidFill>
              </a:rPr>
              <a:t>Igualdad de oportunidades</a:t>
            </a:r>
          </a:p>
          <a:p>
            <a:r>
              <a:rPr lang="es-PY">
                <a:solidFill>
                  <a:schemeClr val="bg1"/>
                </a:solidFill>
              </a:rPr>
              <a:t>Previsión presupuestaria</a:t>
            </a:r>
          </a:p>
          <a:p>
            <a:r>
              <a:rPr lang="es-PY">
                <a:solidFill>
                  <a:schemeClr val="bg1"/>
                </a:solidFill>
              </a:rPr>
              <a:t>Eficacia y eficiencia</a:t>
            </a:r>
          </a:p>
          <a:p>
            <a:r>
              <a:rPr lang="es-PY">
                <a:solidFill>
                  <a:schemeClr val="bg1"/>
                </a:solidFill>
              </a:rPr>
              <a:t>Mérito</a:t>
            </a:r>
          </a:p>
          <a:p>
            <a:r>
              <a:rPr lang="es-PY">
                <a:solidFill>
                  <a:schemeClr val="bg1"/>
                </a:solidFill>
              </a:rPr>
              <a:t>Probidad y ética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E27C42-B4F4-AA45-2099-99E5BD9C3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582724"/>
            <a:ext cx="6250769" cy="35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0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5F7F18-D6F5-C205-D3C2-C744FDF1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s-PY">
                <a:solidFill>
                  <a:schemeClr val="bg1"/>
                </a:solidFill>
              </a:rPr>
              <a:t>Los cambios producidos con la nueva ley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EA4394-B0EB-4D52-8DCD-CEF7B318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>
            <a:normAutofit/>
          </a:bodyPr>
          <a:lstStyle/>
          <a:p>
            <a:pPr marL="1255713" lvl="6" indent="0">
              <a:lnSpc>
                <a:spcPct val="90000"/>
              </a:lnSpc>
              <a:buNone/>
            </a:pPr>
            <a:endParaRPr lang="es-PY" sz="1500">
              <a:solidFill>
                <a:schemeClr val="bg1"/>
              </a:solidFill>
            </a:endParaRPr>
          </a:p>
          <a:p>
            <a:pPr marL="1255713" lvl="6" indent="0">
              <a:lnSpc>
                <a:spcPct val="90000"/>
              </a:lnSpc>
              <a:buNone/>
            </a:pPr>
            <a:r>
              <a:rPr lang="es-PY" sz="1500">
                <a:solidFill>
                  <a:schemeClr val="bg1"/>
                </a:solidFill>
              </a:rPr>
              <a:t>A GRANDES RASGOS:</a:t>
            </a:r>
          </a:p>
          <a:p>
            <a:pPr>
              <a:lnSpc>
                <a:spcPct val="90000"/>
              </a:lnSpc>
            </a:pPr>
            <a:r>
              <a:rPr lang="es-PY" sz="1500">
                <a:solidFill>
                  <a:schemeClr val="bg1"/>
                </a:solidFill>
              </a:rPr>
              <a:t>Reconocimiento de la autonomía de los órganos descentralizados y entidades que no dependen del Poder Ejecutivo. Autoridades de aplicación de la ley.</a:t>
            </a:r>
          </a:p>
          <a:p>
            <a:pPr>
              <a:lnSpc>
                <a:spcPct val="90000"/>
              </a:lnSpc>
            </a:pPr>
            <a:r>
              <a:rPr lang="es-PY" sz="1500">
                <a:solidFill>
                  <a:schemeClr val="bg1"/>
                </a:solidFill>
              </a:rPr>
              <a:t>Por primera vez se regula la carrera del servicio civil, por lo menos con nociones generales y delegación a la reglamentación. Carácter residual.</a:t>
            </a:r>
          </a:p>
          <a:p>
            <a:pPr>
              <a:lnSpc>
                <a:spcPct val="90000"/>
              </a:lnSpc>
            </a:pPr>
            <a:r>
              <a:rPr lang="es-PY" sz="1500">
                <a:solidFill>
                  <a:schemeClr val="bg1"/>
                </a:solidFill>
              </a:rPr>
              <a:t>Vigencia y autonomía de las carreras especiales (ejemplo de docentes y funcionarios admtvos).</a:t>
            </a:r>
          </a:p>
          <a:p>
            <a:pPr>
              <a:lnSpc>
                <a:spcPct val="90000"/>
              </a:lnSpc>
            </a:pPr>
            <a:r>
              <a:rPr lang="es-PY" sz="1500">
                <a:solidFill>
                  <a:schemeClr val="bg1"/>
                </a:solidFill>
              </a:rPr>
              <a:t>MEF: política de remuneraciones.</a:t>
            </a:r>
          </a:p>
          <a:p>
            <a:pPr>
              <a:lnSpc>
                <a:spcPct val="90000"/>
              </a:lnSpc>
            </a:pPr>
            <a:r>
              <a:rPr lang="es-PY" sz="1500">
                <a:solidFill>
                  <a:schemeClr val="bg1"/>
                </a:solidFill>
              </a:rPr>
              <a:t>Solo 4 cargos de confianza más 3 asesores.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AAC8C-0874-CD6D-3B6D-55991F40B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555" r="5555"/>
          <a:stretch/>
        </p:blipFill>
        <p:spPr>
          <a:xfrm>
            <a:off x="8119870" y="1399986"/>
            <a:ext cx="3428662" cy="385719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5CA382C-8B80-E8D2-8602-ED3959325730}"/>
              </a:ext>
            </a:extLst>
          </p:cNvPr>
          <p:cNvSpPr txBox="1"/>
          <p:nvPr/>
        </p:nvSpPr>
        <p:spPr>
          <a:xfrm>
            <a:off x="9095617" y="5057127"/>
            <a:ext cx="245291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PY" sz="700">
                <a:solidFill>
                  <a:srgbClr val="FFFFFF"/>
                </a:solidFill>
                <a:hlinkClick r:id="rId3" tooltip="https://www.flickr.com/photos/elquintoinfierno/289033034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PY" sz="700">
                <a:solidFill>
                  <a:srgbClr val="FFFFFF"/>
                </a:solidFill>
              </a:rPr>
              <a:t> de Autor desconocido está bajo licencia </a:t>
            </a:r>
            <a:r>
              <a:rPr lang="es-PY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PY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9F9DA-443C-EF31-DC50-2785BD9F4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s-PY" dirty="0"/>
              <a:t>Los cambios producidos con la nueva ley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B652C7F-1B46-5054-109D-450A8C6B7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773838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31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3E6706D-3CE7-20B7-8066-7382C5027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61" r="20361"/>
          <a:stretch/>
        </p:blipFill>
        <p:spPr>
          <a:xfrm>
            <a:off x="642" y="10"/>
            <a:ext cx="5761984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F3BA18-BDDC-8FDF-29CF-ACF8978A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PY" sz="2000">
                <a:solidFill>
                  <a:schemeClr val="bg1"/>
                </a:solidFill>
              </a:rPr>
              <a:t>Los cambios producidos con la nueva ley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51C5B98-9F6A-24BD-018C-34BD0491C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976388"/>
              </p:ext>
            </p:extLst>
          </p:nvPr>
        </p:nvGraphicFramePr>
        <p:xfrm>
          <a:off x="6429375" y="385763"/>
          <a:ext cx="5472113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B822C21-AC41-C0CF-60AC-DD56E742DA21}"/>
              </a:ext>
            </a:extLst>
          </p:cNvPr>
          <p:cNvSpPr txBox="1"/>
          <p:nvPr/>
        </p:nvSpPr>
        <p:spPr>
          <a:xfrm>
            <a:off x="642" y="6858000"/>
            <a:ext cx="3299301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s-PY" sz="900">
                <a:hlinkClick r:id="rId3" tooltip="https://www.hrconnect.cl/desarrollo/como-evitar-los-problemas-de-las-evaluaciones-del-desempeno-gracias-a-la-tecnologia/"/>
              </a:rPr>
              <a:t>Esta foto</a:t>
            </a:r>
            <a:r>
              <a:rPr lang="es-PY" sz="900"/>
              <a:t> de Autor desconocido está bajo licencia </a:t>
            </a:r>
            <a:r>
              <a:rPr lang="es-PY" sz="900">
                <a:hlinkClick r:id="rId9" tooltip="https://creativecommons.org/licenses/by-nc-nd/3.0/"/>
              </a:rPr>
              <a:t>CC BY-NC-ND</a:t>
            </a:r>
            <a:endParaRPr lang="es-PY" sz="900"/>
          </a:p>
        </p:txBody>
      </p:sp>
    </p:spTree>
    <p:extLst>
      <p:ext uri="{BB962C8B-B14F-4D97-AF65-F5344CB8AC3E}">
        <p14:creationId xmlns:p14="http://schemas.microsoft.com/office/powerpoint/2010/main" val="421087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73A39-8E68-0B52-7801-F836DBB7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s-PY" sz="2400"/>
              <a:t>Los cambios producidos con la nueva ley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3E62F4-031A-4301-8BDC-9FE8548FB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PY" b="1" dirty="0"/>
              <a:t>Junta médica en caso de invalidez (art. 32). Suspensión de la relación laboral e indemnización.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PY" b="1" dirty="0"/>
              <a:t>Movilidad solo dentro de la misma carrera (art. 34).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PY" b="1" dirty="0"/>
              <a:t>Límites a la negociación colectiva (art. 49). Nulidad (art. 50).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PY" b="1" dirty="0"/>
              <a:t>La renuncia no interrumpe ni obsta a iniciar el sumario administrativo (art. 56).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PY" b="1" dirty="0"/>
              <a:t>Ppio de legalidad para infracciones y sanciones (art. 57).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PY" b="1" dirty="0"/>
              <a:t>Los descuentos por días no trabajados no son sanciones (art. 60).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499DAC2-F39B-9E70-2ACF-78F2A2AFF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860" r="19152" b="-2"/>
          <a:stretch/>
        </p:blipFill>
        <p:spPr>
          <a:xfrm>
            <a:off x="7158789" y="1789624"/>
            <a:ext cx="4661483" cy="32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AED91-E15A-F6A1-73CC-F09BA13D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es-PY" sz="2000"/>
              <a:t>LOS CAMBIOS PRODUCIDOS CON LA NUEVA LEY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A3F4C4-5CC3-4F1A-D317-8759B49C8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PY" sz="1400" b="1"/>
              <a:t>Investigación preliminar si no se tiene identificada a la(s) persona(s) (arts. 66.3 y 69.1).</a:t>
            </a:r>
          </a:p>
          <a:p>
            <a:pPr>
              <a:lnSpc>
                <a:spcPct val="90000"/>
              </a:lnSpc>
            </a:pPr>
            <a:r>
              <a:rPr lang="es-PY" sz="1400" b="1"/>
              <a:t>Sanciones para jueces instructores y autoridades que no se expiden en plazo (art. 69.8).</a:t>
            </a:r>
          </a:p>
          <a:p>
            <a:pPr>
              <a:lnSpc>
                <a:spcPct val="90000"/>
              </a:lnSpc>
            </a:pPr>
            <a:r>
              <a:rPr lang="es-PY" sz="1400" b="1"/>
              <a:t>Carácter independiente del sumario administrativo (art. 71).</a:t>
            </a:r>
          </a:p>
          <a:p>
            <a:pPr>
              <a:lnSpc>
                <a:spcPct val="90000"/>
              </a:lnSpc>
            </a:pPr>
            <a:r>
              <a:rPr lang="es-PY" sz="1400" b="1"/>
              <a:t>Régimen jurídico para los contratados (art. 77 y ss). Antes en el limbo..</a:t>
            </a:r>
          </a:p>
          <a:p>
            <a:pPr>
              <a:lnSpc>
                <a:spcPct val="90000"/>
              </a:lnSpc>
            </a:pPr>
            <a:r>
              <a:rPr lang="es-PY" sz="1400" b="1"/>
              <a:t>Régimen especial para salarios mínimos..</a:t>
            </a:r>
          </a:p>
          <a:p>
            <a:pPr>
              <a:lnSpc>
                <a:spcPct val="90000"/>
              </a:lnSpc>
            </a:pPr>
            <a:r>
              <a:rPr lang="es-PY" sz="1400" b="1"/>
              <a:t>Necesidad de justificación previa para contratar y se mantiene excepcionalidad. Además, se exige concurso para contratar (art. 79). Autorización previa para renovar o contratar (art. 80).</a:t>
            </a:r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CC428D4-DDA7-E5F8-FF6D-572B86293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10700" y="1628775"/>
            <a:ext cx="5106492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1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7369A-210B-4002-5461-AD235796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es-PY" sz="2000"/>
              <a:t>LOS CAMBIOS PRODUCIDOS CON LA NUEVA LEY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4F94-7B26-78B0-FB2F-FF920447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PY" sz="1500"/>
              <a:t>Fuero contencioso-administrativo para todo tipo de controversia (art. 88), salvo conflictos colectivos (jurisdicción laboral).</a:t>
            </a:r>
          </a:p>
          <a:p>
            <a:pPr>
              <a:lnSpc>
                <a:spcPct val="90000"/>
              </a:lnSpc>
            </a:pPr>
            <a:r>
              <a:rPr lang="es-PY" sz="1500"/>
              <a:t>Sistema de denuncias anónimas ante MEF (art. 129).</a:t>
            </a:r>
          </a:p>
          <a:p>
            <a:pPr>
              <a:lnSpc>
                <a:spcPct val="90000"/>
              </a:lnSpc>
            </a:pPr>
            <a:r>
              <a:rPr lang="es-PY" sz="1500"/>
              <a:t>Nulidad de la designación sin concurso, también de oficio por parte del juez (art. 132).</a:t>
            </a:r>
          </a:p>
          <a:p>
            <a:pPr>
              <a:lnSpc>
                <a:spcPct val="90000"/>
              </a:lnSpc>
            </a:pPr>
            <a:r>
              <a:rPr lang="es-PY" sz="1500"/>
              <a:t>Ejecución de resoluciones que no sean de dar sumas de dinero ante el TC y las que consistan en dar sumas de dinero ante el juez civil (art. 135).</a:t>
            </a:r>
          </a:p>
          <a:p>
            <a:pPr>
              <a:lnSpc>
                <a:spcPct val="90000"/>
              </a:lnSpc>
            </a:pPr>
            <a:r>
              <a:rPr lang="es-PY" sz="1500"/>
              <a:t>Acción de repetición (art. 136). Juez civil (art. 137). Pago y dictamen previo (art. 138).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7B88AF-AD34-EE85-C43D-9F8E6776D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81302" y="1128683"/>
            <a:ext cx="5135890" cy="46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3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B86704-D624-CF6C-CB02-272C45BE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559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s-PY">
                <a:solidFill>
                  <a:schemeClr val="bg1"/>
                </a:solidFill>
              </a:rPr>
              <a:t>Objeto y finalidad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1686B6-DCEE-2694-A3D7-384D14C90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468" y="1082663"/>
            <a:ext cx="6250769" cy="453180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896BD-DCC7-57AC-938D-0BDB47FDB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55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s-PY" i="1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PY" i="1">
                <a:solidFill>
                  <a:schemeClr val="bg1"/>
                </a:solidFill>
              </a:rPr>
              <a:t>La finalidad de la presente ley es promover la profesionalizac¡ón de los servidores públicos</a:t>
            </a:r>
            <a:r>
              <a:rPr lang="es-PY">
                <a:solidFill>
                  <a:schemeClr val="bg1"/>
                </a:solidFill>
              </a:rPr>
              <a:t> </a:t>
            </a:r>
            <a:r>
              <a:rPr lang="es-PY" i="1">
                <a:solidFill>
                  <a:schemeClr val="bg1"/>
                </a:solidFill>
              </a:rPr>
              <a:t>para lograr mayores niveles de eficiencia y eficacia en las instituciones públicas promoviendo el</a:t>
            </a:r>
            <a:r>
              <a:rPr lang="es-PY">
                <a:solidFill>
                  <a:schemeClr val="bg1"/>
                </a:solidFill>
              </a:rPr>
              <a:t> </a:t>
            </a:r>
            <a:r>
              <a:rPr lang="es-PY" i="1">
                <a:solidFill>
                  <a:schemeClr val="bg1"/>
                </a:solidFill>
              </a:rPr>
              <a:t>desarrollo de los servidores públicos que lo integran, con la misión de ofrecer servicios oportunos y</a:t>
            </a:r>
            <a:r>
              <a:rPr lang="es-PY">
                <a:solidFill>
                  <a:schemeClr val="bg1"/>
                </a:solidFill>
              </a:rPr>
              <a:t> </a:t>
            </a:r>
            <a:r>
              <a:rPr lang="es-PY" i="1">
                <a:solidFill>
                  <a:schemeClr val="bg1"/>
                </a:solidFill>
              </a:rPr>
              <a:t>de calidad respetando derechos laborales y principios administrativos.</a:t>
            </a:r>
            <a:endParaRPr lang="es-PY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s-PY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3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544EEA-771C-A378-73F1-03865C6F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s-PY" dirty="0"/>
              <a:t>Autoridades regulatorias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D3F627-228D-EAA5-2118-820885C97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43201"/>
            <a:ext cx="4889182" cy="33432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>
                <a:solidFill>
                  <a:srgbClr val="FFFFFF"/>
                </a:solidFill>
              </a:rPr>
              <a:t>Autoridad en materia de función pública</a:t>
            </a:r>
          </a:p>
          <a:p>
            <a:pPr lvl="5">
              <a:lnSpc>
                <a:spcPct val="90000"/>
              </a:lnSpc>
            </a:pPr>
            <a:r>
              <a:rPr lang="es-PY" b="1" dirty="0"/>
              <a:t>Ambito del Poder Ejecutivo: MEF</a:t>
            </a:r>
          </a:p>
          <a:p>
            <a:pPr lvl="5">
              <a:lnSpc>
                <a:spcPct val="90000"/>
              </a:lnSpc>
            </a:pPr>
            <a:r>
              <a:rPr lang="es-PY" b="1" dirty="0"/>
              <a:t>Entes independientes: cada órgano autónomo</a:t>
            </a:r>
          </a:p>
          <a:p>
            <a:pPr>
              <a:lnSpc>
                <a:spcPct val="90000"/>
              </a:lnSpc>
            </a:pPr>
            <a:endParaRPr lang="es-PY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s-PY" b="1" dirty="0">
                <a:solidFill>
                  <a:srgbClr val="FFFFFF"/>
                </a:solidFill>
              </a:rPr>
              <a:t>Autoridad en política de remuneraciones</a:t>
            </a:r>
          </a:p>
          <a:p>
            <a:pPr lvl="5">
              <a:lnSpc>
                <a:spcPct val="90000"/>
              </a:lnSpc>
              <a:buFont typeface="Wingdings" pitchFamily="2" charset="2"/>
              <a:buChar char="ü"/>
            </a:pPr>
            <a:r>
              <a:rPr lang="es-PY" b="1" dirty="0"/>
              <a:t>Para OEE incluidas en el PGN: MEF</a:t>
            </a:r>
          </a:p>
          <a:p>
            <a:pPr lvl="5">
              <a:lnSpc>
                <a:spcPct val="90000"/>
              </a:lnSpc>
              <a:buFont typeface="Wingdings" pitchFamily="2" charset="2"/>
              <a:buChar char="ü"/>
            </a:pPr>
            <a:r>
              <a:rPr lang="es-PY" b="1" dirty="0"/>
              <a:t>Para OEE no incluidas en el PGN: cada órgano autónomo (municipios)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25B750-8994-44CE-0774-180B74F2E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11" r="2945"/>
          <a:stretch/>
        </p:blipFill>
        <p:spPr>
          <a:xfrm flipH="1">
            <a:off x="6733028" y="640081"/>
            <a:ext cx="4818887" cy="5261170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1534581057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141</TotalTime>
  <Words>739</Words>
  <Application>Microsoft Macintosh PowerPoint</Application>
  <PresentationFormat>Panorámica</PresentationFormat>
  <Paragraphs>64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Wingdings</vt:lpstr>
      <vt:lpstr>Paquete</vt:lpstr>
      <vt:lpstr>Regulación del servicio civil</vt:lpstr>
      <vt:lpstr>Los cambios producidos con la nueva ley</vt:lpstr>
      <vt:lpstr>Los cambios producidos con la nueva ley</vt:lpstr>
      <vt:lpstr>Los cambios producidos con la nueva ley</vt:lpstr>
      <vt:lpstr>Los cambios producidos con la nueva ley</vt:lpstr>
      <vt:lpstr>LOS CAMBIOS PRODUCIDOS CON LA NUEVA LEY</vt:lpstr>
      <vt:lpstr>LOS CAMBIOS PRODUCIDOS CON LA NUEVA LEY</vt:lpstr>
      <vt:lpstr>Objeto y finalidad</vt:lpstr>
      <vt:lpstr>Autoridades regulatorias</vt:lpstr>
      <vt:lpstr>Principios rectores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Aurelio González Maldonado</dc:creator>
  <cp:lastModifiedBy>Ruben Avila</cp:lastModifiedBy>
  <cp:revision>21</cp:revision>
  <dcterms:created xsi:type="dcterms:W3CDTF">2025-06-10T17:05:38Z</dcterms:created>
  <dcterms:modified xsi:type="dcterms:W3CDTF">2025-06-10T20:10:05Z</dcterms:modified>
</cp:coreProperties>
</file>